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9944100"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C300"/>
    <a:srgbClr val="5B56B7"/>
    <a:srgbClr val="B04DC4"/>
    <a:srgbClr val="AC004F"/>
    <a:srgbClr val="FD6719"/>
    <a:srgbClr val="FFB81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F1AAA6-3F59-5F45-A8A5-9D743588BDAE}" v="33" dt="2021-09-07T18:34:24.0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p:scale>
          <a:sx n="172" d="100"/>
          <a:sy n="172" d="100"/>
        </p:scale>
        <p:origin x="-80" y="-10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rey, Elane E" userId="ba48a938-c8ae-42b0-aed7-f7f21d957a7e" providerId="ADAL" clId="{EAF1AAA6-3F59-5F45-A8A5-9D743588BDAE}"/>
    <pc:docChg chg="undo custSel addSld modSld">
      <pc:chgData name="Vrey, Elane E" userId="ba48a938-c8ae-42b0-aed7-f7f21d957a7e" providerId="ADAL" clId="{EAF1AAA6-3F59-5F45-A8A5-9D743588BDAE}" dt="2021-09-07T18:34:57.897" v="927" actId="20577"/>
      <pc:docMkLst>
        <pc:docMk/>
      </pc:docMkLst>
      <pc:sldChg chg="addSp delSp modSp mod">
        <pc:chgData name="Vrey, Elane E" userId="ba48a938-c8ae-42b0-aed7-f7f21d957a7e" providerId="ADAL" clId="{EAF1AAA6-3F59-5F45-A8A5-9D743588BDAE}" dt="2021-09-07T18:34:57.897" v="927" actId="20577"/>
        <pc:sldMkLst>
          <pc:docMk/>
          <pc:sldMk cId="3134490591" sldId="256"/>
        </pc:sldMkLst>
        <pc:spChg chg="mod">
          <ac:chgData name="Vrey, Elane E" userId="ba48a938-c8ae-42b0-aed7-f7f21d957a7e" providerId="ADAL" clId="{EAF1AAA6-3F59-5F45-A8A5-9D743588BDAE}" dt="2021-09-07T07:33:54.390" v="473" actId="1076"/>
          <ac:spMkLst>
            <pc:docMk/>
            <pc:sldMk cId="3134490591" sldId="256"/>
            <ac:spMk id="6" creationId="{9F7291C1-13E3-8743-B6C4-BC29AED8A547}"/>
          </ac:spMkLst>
        </pc:spChg>
        <pc:spChg chg="add del mod">
          <ac:chgData name="Vrey, Elane E" userId="ba48a938-c8ae-42b0-aed7-f7f21d957a7e" providerId="ADAL" clId="{EAF1AAA6-3F59-5F45-A8A5-9D743588BDAE}" dt="2021-09-07T18:33:14.754" v="861" actId="478"/>
          <ac:spMkLst>
            <pc:docMk/>
            <pc:sldMk cId="3134490591" sldId="256"/>
            <ac:spMk id="10" creationId="{37C84033-42B3-F24E-A47A-26CE24A29251}"/>
          </ac:spMkLst>
        </pc:spChg>
        <pc:graphicFrameChg chg="mod modGraphic">
          <ac:chgData name="Vrey, Elane E" userId="ba48a938-c8ae-42b0-aed7-f7f21d957a7e" providerId="ADAL" clId="{EAF1AAA6-3F59-5F45-A8A5-9D743588BDAE}" dt="2021-09-07T18:34:57.897" v="927" actId="20577"/>
          <ac:graphicFrameMkLst>
            <pc:docMk/>
            <pc:sldMk cId="3134490591" sldId="256"/>
            <ac:graphicFrameMk id="5" creationId="{4A86C493-FB67-6441-BE22-80E1B2BB8D96}"/>
          </ac:graphicFrameMkLst>
        </pc:graphicFrameChg>
        <pc:graphicFrameChg chg="del mod modGraphic">
          <ac:chgData name="Vrey, Elane E" userId="ba48a938-c8ae-42b0-aed7-f7f21d957a7e" providerId="ADAL" clId="{EAF1AAA6-3F59-5F45-A8A5-9D743588BDAE}" dt="2021-09-07T06:52:34.512" v="28" actId="478"/>
          <ac:graphicFrameMkLst>
            <pc:docMk/>
            <pc:sldMk cId="3134490591" sldId="256"/>
            <ac:graphicFrameMk id="8" creationId="{2EA44451-088F-7047-9B28-EE48E5ACC66E}"/>
          </ac:graphicFrameMkLst>
        </pc:graphicFrameChg>
      </pc:sldChg>
      <pc:sldChg chg="delSp modSp add mod">
        <pc:chgData name="Vrey, Elane E" userId="ba48a938-c8ae-42b0-aed7-f7f21d957a7e" providerId="ADAL" clId="{EAF1AAA6-3F59-5F45-A8A5-9D743588BDAE}" dt="2021-09-07T18:34:41.627" v="926" actId="20577"/>
        <pc:sldMkLst>
          <pc:docMk/>
          <pc:sldMk cId="3532611191" sldId="257"/>
        </pc:sldMkLst>
        <pc:spChg chg="del">
          <ac:chgData name="Vrey, Elane E" userId="ba48a938-c8ae-42b0-aed7-f7f21d957a7e" providerId="ADAL" clId="{EAF1AAA6-3F59-5F45-A8A5-9D743588BDAE}" dt="2021-09-07T07:34:23.329" v="475" actId="478"/>
          <ac:spMkLst>
            <pc:docMk/>
            <pc:sldMk cId="3532611191" sldId="257"/>
            <ac:spMk id="6" creationId="{9F7291C1-13E3-8743-B6C4-BC29AED8A547}"/>
          </ac:spMkLst>
        </pc:spChg>
        <pc:graphicFrameChg chg="mod modGraphic">
          <ac:chgData name="Vrey, Elane E" userId="ba48a938-c8ae-42b0-aed7-f7f21d957a7e" providerId="ADAL" clId="{EAF1AAA6-3F59-5F45-A8A5-9D743588BDAE}" dt="2021-09-07T18:34:41.627" v="926" actId="20577"/>
          <ac:graphicFrameMkLst>
            <pc:docMk/>
            <pc:sldMk cId="3532611191" sldId="257"/>
            <ac:graphicFrameMk id="5" creationId="{4A86C493-FB67-6441-BE22-80E1B2BB8D96}"/>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5808" y="5891626"/>
            <a:ext cx="8452485" cy="12533242"/>
          </a:xfrm>
        </p:spPr>
        <p:txBody>
          <a:bodyPr anchor="b"/>
          <a:lstStyle>
            <a:lvl1pPr algn="ctr">
              <a:defRPr sz="6525"/>
            </a:lvl1pPr>
          </a:lstStyle>
          <a:p>
            <a:r>
              <a:rPr lang="en-GB"/>
              <a:t>Click to edit Master title style</a:t>
            </a:r>
            <a:endParaRPr lang="en-US" dirty="0"/>
          </a:p>
        </p:txBody>
      </p:sp>
      <p:sp>
        <p:nvSpPr>
          <p:cNvPr id="3" name="Subtitle 2"/>
          <p:cNvSpPr>
            <a:spLocks noGrp="1"/>
          </p:cNvSpPr>
          <p:nvPr>
            <p:ph type="subTitle" idx="1"/>
          </p:nvPr>
        </p:nvSpPr>
        <p:spPr>
          <a:xfrm>
            <a:off x="1243013" y="18908198"/>
            <a:ext cx="7458075" cy="8691601"/>
          </a:xfrm>
        </p:spPr>
        <p:txBody>
          <a:bodyPr/>
          <a:lstStyle>
            <a:lvl1pPr marL="0" indent="0" algn="ctr">
              <a:buNone/>
              <a:defRPr sz="2610"/>
            </a:lvl1pPr>
            <a:lvl2pPr marL="497205" indent="0" algn="ctr">
              <a:buNone/>
              <a:defRPr sz="2175"/>
            </a:lvl2pPr>
            <a:lvl3pPr marL="994410" indent="0" algn="ctr">
              <a:buNone/>
              <a:defRPr sz="1958"/>
            </a:lvl3pPr>
            <a:lvl4pPr marL="1491615" indent="0" algn="ctr">
              <a:buNone/>
              <a:defRPr sz="1740"/>
            </a:lvl4pPr>
            <a:lvl5pPr marL="1988820" indent="0" algn="ctr">
              <a:buNone/>
              <a:defRPr sz="1740"/>
            </a:lvl5pPr>
            <a:lvl6pPr marL="2486025" indent="0" algn="ctr">
              <a:buNone/>
              <a:defRPr sz="1740"/>
            </a:lvl6pPr>
            <a:lvl7pPr marL="2983230" indent="0" algn="ctr">
              <a:buNone/>
              <a:defRPr sz="1740"/>
            </a:lvl7pPr>
            <a:lvl8pPr marL="3480435" indent="0" algn="ctr">
              <a:buNone/>
              <a:defRPr sz="1740"/>
            </a:lvl8pPr>
            <a:lvl9pPr marL="3977640" indent="0" algn="ctr">
              <a:buNone/>
              <a:defRPr sz="174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E16104F-E980-D146-ACDC-E2B12C1324CD}" type="datetimeFigureOut">
              <a:rPr lang="en-GB" smtClean="0"/>
              <a:t>07/09/2021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D4177A0-3B59-DE4F-8053-5BBECFF0AF30}" type="slidenum">
              <a:rPr lang="en-GB" smtClean="0"/>
              <a:t>‹#›</a:t>
            </a:fld>
            <a:endParaRPr lang="en-GB" dirty="0"/>
          </a:p>
        </p:txBody>
      </p:sp>
    </p:spTree>
    <p:extLst>
      <p:ext uri="{BB962C8B-B14F-4D97-AF65-F5344CB8AC3E}">
        <p14:creationId xmlns:p14="http://schemas.microsoft.com/office/powerpoint/2010/main" val="788170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E16104F-E980-D146-ACDC-E2B12C1324CD}" type="datetimeFigureOut">
              <a:rPr lang="en-GB" smtClean="0"/>
              <a:t>07/09/2021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D4177A0-3B59-DE4F-8053-5BBECFF0AF30}" type="slidenum">
              <a:rPr lang="en-GB" smtClean="0"/>
              <a:t>‹#›</a:t>
            </a:fld>
            <a:endParaRPr lang="en-GB" dirty="0"/>
          </a:p>
        </p:txBody>
      </p:sp>
    </p:spTree>
    <p:extLst>
      <p:ext uri="{BB962C8B-B14F-4D97-AF65-F5344CB8AC3E}">
        <p14:creationId xmlns:p14="http://schemas.microsoft.com/office/powerpoint/2010/main" val="228086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6247" y="1916653"/>
            <a:ext cx="2144197" cy="3050811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3658" y="1916653"/>
            <a:ext cx="6308288" cy="3050811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E16104F-E980-D146-ACDC-E2B12C1324CD}" type="datetimeFigureOut">
              <a:rPr lang="en-GB" smtClean="0"/>
              <a:t>07/09/2021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D4177A0-3B59-DE4F-8053-5BBECFF0AF30}" type="slidenum">
              <a:rPr lang="en-GB" smtClean="0"/>
              <a:t>‹#›</a:t>
            </a:fld>
            <a:endParaRPr lang="en-GB" dirty="0"/>
          </a:p>
        </p:txBody>
      </p:sp>
    </p:spTree>
    <p:extLst>
      <p:ext uri="{BB962C8B-B14F-4D97-AF65-F5344CB8AC3E}">
        <p14:creationId xmlns:p14="http://schemas.microsoft.com/office/powerpoint/2010/main" val="216917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E16104F-E980-D146-ACDC-E2B12C1324CD}" type="datetimeFigureOut">
              <a:rPr lang="en-GB" smtClean="0"/>
              <a:t>07/09/2021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D4177A0-3B59-DE4F-8053-5BBECFF0AF30}" type="slidenum">
              <a:rPr lang="en-GB" smtClean="0"/>
              <a:t>‹#›</a:t>
            </a:fld>
            <a:endParaRPr lang="en-GB" dirty="0"/>
          </a:p>
        </p:txBody>
      </p:sp>
    </p:spTree>
    <p:extLst>
      <p:ext uri="{BB962C8B-B14F-4D97-AF65-F5344CB8AC3E}">
        <p14:creationId xmlns:p14="http://schemas.microsoft.com/office/powerpoint/2010/main" val="648181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478" y="8974945"/>
            <a:ext cx="8576786" cy="14974888"/>
          </a:xfrm>
        </p:spPr>
        <p:txBody>
          <a:bodyPr anchor="b"/>
          <a:lstStyle>
            <a:lvl1pPr>
              <a:defRPr sz="6525"/>
            </a:lvl1pPr>
          </a:lstStyle>
          <a:p>
            <a:r>
              <a:rPr lang="en-GB"/>
              <a:t>Click to edit Master title style</a:t>
            </a:r>
            <a:endParaRPr lang="en-US" dirty="0"/>
          </a:p>
        </p:txBody>
      </p:sp>
      <p:sp>
        <p:nvSpPr>
          <p:cNvPr id="3" name="Text Placeholder 2"/>
          <p:cNvSpPr>
            <a:spLocks noGrp="1"/>
          </p:cNvSpPr>
          <p:nvPr>
            <p:ph type="body" idx="1"/>
          </p:nvPr>
        </p:nvSpPr>
        <p:spPr>
          <a:xfrm>
            <a:off x="678478" y="24091502"/>
            <a:ext cx="8576786" cy="7874940"/>
          </a:xfrm>
        </p:spPr>
        <p:txBody>
          <a:bodyPr/>
          <a:lstStyle>
            <a:lvl1pPr marL="0" indent="0">
              <a:buNone/>
              <a:defRPr sz="2610">
                <a:solidFill>
                  <a:schemeClr val="tx1"/>
                </a:solidFill>
              </a:defRPr>
            </a:lvl1pPr>
            <a:lvl2pPr marL="497205" indent="0">
              <a:buNone/>
              <a:defRPr sz="2175">
                <a:solidFill>
                  <a:schemeClr val="tx1">
                    <a:tint val="75000"/>
                  </a:schemeClr>
                </a:solidFill>
              </a:defRPr>
            </a:lvl2pPr>
            <a:lvl3pPr marL="994410" indent="0">
              <a:buNone/>
              <a:defRPr sz="1958">
                <a:solidFill>
                  <a:schemeClr val="tx1">
                    <a:tint val="75000"/>
                  </a:schemeClr>
                </a:solidFill>
              </a:defRPr>
            </a:lvl3pPr>
            <a:lvl4pPr marL="1491615" indent="0">
              <a:buNone/>
              <a:defRPr sz="1740">
                <a:solidFill>
                  <a:schemeClr val="tx1">
                    <a:tint val="75000"/>
                  </a:schemeClr>
                </a:solidFill>
              </a:defRPr>
            </a:lvl4pPr>
            <a:lvl5pPr marL="1988820" indent="0">
              <a:buNone/>
              <a:defRPr sz="1740">
                <a:solidFill>
                  <a:schemeClr val="tx1">
                    <a:tint val="75000"/>
                  </a:schemeClr>
                </a:solidFill>
              </a:defRPr>
            </a:lvl5pPr>
            <a:lvl6pPr marL="2486025" indent="0">
              <a:buNone/>
              <a:defRPr sz="1740">
                <a:solidFill>
                  <a:schemeClr val="tx1">
                    <a:tint val="75000"/>
                  </a:schemeClr>
                </a:solidFill>
              </a:defRPr>
            </a:lvl6pPr>
            <a:lvl7pPr marL="2983230" indent="0">
              <a:buNone/>
              <a:defRPr sz="1740">
                <a:solidFill>
                  <a:schemeClr val="tx1">
                    <a:tint val="75000"/>
                  </a:schemeClr>
                </a:solidFill>
              </a:defRPr>
            </a:lvl7pPr>
            <a:lvl8pPr marL="3480435" indent="0">
              <a:buNone/>
              <a:defRPr sz="1740">
                <a:solidFill>
                  <a:schemeClr val="tx1">
                    <a:tint val="75000"/>
                  </a:schemeClr>
                </a:solidFill>
              </a:defRPr>
            </a:lvl8pPr>
            <a:lvl9pPr marL="3977640" indent="0">
              <a:buNone/>
              <a:defRPr sz="174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E16104F-E980-D146-ACDC-E2B12C1324CD}" type="datetimeFigureOut">
              <a:rPr lang="en-GB" smtClean="0"/>
              <a:t>07/09/2021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D4177A0-3B59-DE4F-8053-5BBECFF0AF30}" type="slidenum">
              <a:rPr lang="en-GB" smtClean="0"/>
              <a:t>‹#›</a:t>
            </a:fld>
            <a:endParaRPr lang="en-GB" dirty="0"/>
          </a:p>
        </p:txBody>
      </p:sp>
    </p:spTree>
    <p:extLst>
      <p:ext uri="{BB962C8B-B14F-4D97-AF65-F5344CB8AC3E}">
        <p14:creationId xmlns:p14="http://schemas.microsoft.com/office/powerpoint/2010/main" val="244555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3657" y="9583264"/>
            <a:ext cx="4226243" cy="2284150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34200" y="9583264"/>
            <a:ext cx="4226243" cy="2284150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E16104F-E980-D146-ACDC-E2B12C1324CD}" type="datetimeFigureOut">
              <a:rPr lang="en-GB" smtClean="0"/>
              <a:t>07/09/2021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D4177A0-3B59-DE4F-8053-5BBECFF0AF30}" type="slidenum">
              <a:rPr lang="en-GB" smtClean="0"/>
              <a:t>‹#›</a:t>
            </a:fld>
            <a:endParaRPr lang="en-GB" dirty="0"/>
          </a:p>
        </p:txBody>
      </p:sp>
    </p:spTree>
    <p:extLst>
      <p:ext uri="{BB962C8B-B14F-4D97-AF65-F5344CB8AC3E}">
        <p14:creationId xmlns:p14="http://schemas.microsoft.com/office/powerpoint/2010/main" val="77936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4952" y="1916661"/>
            <a:ext cx="8576786" cy="6958285"/>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4953" y="8824938"/>
            <a:ext cx="4206820" cy="4324966"/>
          </a:xfrm>
        </p:spPr>
        <p:txBody>
          <a:bodyPr anchor="b"/>
          <a:lstStyle>
            <a:lvl1pPr marL="0" indent="0">
              <a:buNone/>
              <a:defRPr sz="2610" b="1"/>
            </a:lvl1pPr>
            <a:lvl2pPr marL="497205" indent="0">
              <a:buNone/>
              <a:defRPr sz="2175" b="1"/>
            </a:lvl2pPr>
            <a:lvl3pPr marL="994410" indent="0">
              <a:buNone/>
              <a:defRPr sz="1958" b="1"/>
            </a:lvl3pPr>
            <a:lvl4pPr marL="1491615" indent="0">
              <a:buNone/>
              <a:defRPr sz="1740" b="1"/>
            </a:lvl4pPr>
            <a:lvl5pPr marL="1988820" indent="0">
              <a:buNone/>
              <a:defRPr sz="1740" b="1"/>
            </a:lvl5pPr>
            <a:lvl6pPr marL="2486025" indent="0">
              <a:buNone/>
              <a:defRPr sz="1740" b="1"/>
            </a:lvl6pPr>
            <a:lvl7pPr marL="2983230" indent="0">
              <a:buNone/>
              <a:defRPr sz="1740" b="1"/>
            </a:lvl7pPr>
            <a:lvl8pPr marL="3480435" indent="0">
              <a:buNone/>
              <a:defRPr sz="1740" b="1"/>
            </a:lvl8pPr>
            <a:lvl9pPr marL="3977640" indent="0">
              <a:buNone/>
              <a:defRPr sz="1740" b="1"/>
            </a:lvl9pPr>
          </a:lstStyle>
          <a:p>
            <a:pPr lvl="0"/>
            <a:r>
              <a:rPr lang="en-GB"/>
              <a:t>Click to edit Master text styles</a:t>
            </a:r>
          </a:p>
        </p:txBody>
      </p:sp>
      <p:sp>
        <p:nvSpPr>
          <p:cNvPr id="4" name="Content Placeholder 3"/>
          <p:cNvSpPr>
            <a:spLocks noGrp="1"/>
          </p:cNvSpPr>
          <p:nvPr>
            <p:ph sz="half" idx="2"/>
          </p:nvPr>
        </p:nvSpPr>
        <p:spPr>
          <a:xfrm>
            <a:off x="684953" y="13149904"/>
            <a:ext cx="4206820" cy="193415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34201" y="8824938"/>
            <a:ext cx="4227538" cy="4324966"/>
          </a:xfrm>
        </p:spPr>
        <p:txBody>
          <a:bodyPr anchor="b"/>
          <a:lstStyle>
            <a:lvl1pPr marL="0" indent="0">
              <a:buNone/>
              <a:defRPr sz="2610" b="1"/>
            </a:lvl1pPr>
            <a:lvl2pPr marL="497205" indent="0">
              <a:buNone/>
              <a:defRPr sz="2175" b="1"/>
            </a:lvl2pPr>
            <a:lvl3pPr marL="994410" indent="0">
              <a:buNone/>
              <a:defRPr sz="1958" b="1"/>
            </a:lvl3pPr>
            <a:lvl4pPr marL="1491615" indent="0">
              <a:buNone/>
              <a:defRPr sz="1740" b="1"/>
            </a:lvl4pPr>
            <a:lvl5pPr marL="1988820" indent="0">
              <a:buNone/>
              <a:defRPr sz="1740" b="1"/>
            </a:lvl5pPr>
            <a:lvl6pPr marL="2486025" indent="0">
              <a:buNone/>
              <a:defRPr sz="1740" b="1"/>
            </a:lvl6pPr>
            <a:lvl7pPr marL="2983230" indent="0">
              <a:buNone/>
              <a:defRPr sz="1740" b="1"/>
            </a:lvl7pPr>
            <a:lvl8pPr marL="3480435" indent="0">
              <a:buNone/>
              <a:defRPr sz="1740" b="1"/>
            </a:lvl8pPr>
            <a:lvl9pPr marL="3977640" indent="0">
              <a:buNone/>
              <a:defRPr sz="1740" b="1"/>
            </a:lvl9pPr>
          </a:lstStyle>
          <a:p>
            <a:pPr lvl="0"/>
            <a:r>
              <a:rPr lang="en-GB"/>
              <a:t>Click to edit Master text styles</a:t>
            </a:r>
          </a:p>
        </p:txBody>
      </p:sp>
      <p:sp>
        <p:nvSpPr>
          <p:cNvPr id="6" name="Content Placeholder 5"/>
          <p:cNvSpPr>
            <a:spLocks noGrp="1"/>
          </p:cNvSpPr>
          <p:nvPr>
            <p:ph sz="quarter" idx="4"/>
          </p:nvPr>
        </p:nvSpPr>
        <p:spPr>
          <a:xfrm>
            <a:off x="5034201" y="13149904"/>
            <a:ext cx="4227538" cy="193415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E16104F-E980-D146-ACDC-E2B12C1324CD}" type="datetimeFigureOut">
              <a:rPr lang="en-GB" smtClean="0"/>
              <a:t>07/09/2021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D4177A0-3B59-DE4F-8053-5BBECFF0AF30}" type="slidenum">
              <a:rPr lang="en-GB" smtClean="0"/>
              <a:t>‹#›</a:t>
            </a:fld>
            <a:endParaRPr lang="en-GB" dirty="0"/>
          </a:p>
        </p:txBody>
      </p:sp>
    </p:spTree>
    <p:extLst>
      <p:ext uri="{BB962C8B-B14F-4D97-AF65-F5344CB8AC3E}">
        <p14:creationId xmlns:p14="http://schemas.microsoft.com/office/powerpoint/2010/main" val="153822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E16104F-E980-D146-ACDC-E2B12C1324CD}" type="datetimeFigureOut">
              <a:rPr lang="en-GB" smtClean="0"/>
              <a:t>07/09/2021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D4177A0-3B59-DE4F-8053-5BBECFF0AF30}" type="slidenum">
              <a:rPr lang="en-GB" smtClean="0"/>
              <a:t>‹#›</a:t>
            </a:fld>
            <a:endParaRPr lang="en-GB" dirty="0"/>
          </a:p>
        </p:txBody>
      </p:sp>
    </p:spTree>
    <p:extLst>
      <p:ext uri="{BB962C8B-B14F-4D97-AF65-F5344CB8AC3E}">
        <p14:creationId xmlns:p14="http://schemas.microsoft.com/office/powerpoint/2010/main" val="705206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6104F-E980-D146-ACDC-E2B12C1324CD}" type="datetimeFigureOut">
              <a:rPr lang="en-GB" smtClean="0"/>
              <a:t>07/09/2021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D4177A0-3B59-DE4F-8053-5BBECFF0AF30}" type="slidenum">
              <a:rPr lang="en-GB" smtClean="0"/>
              <a:t>‹#›</a:t>
            </a:fld>
            <a:endParaRPr lang="en-GB" dirty="0"/>
          </a:p>
        </p:txBody>
      </p:sp>
    </p:spTree>
    <p:extLst>
      <p:ext uri="{BB962C8B-B14F-4D97-AF65-F5344CB8AC3E}">
        <p14:creationId xmlns:p14="http://schemas.microsoft.com/office/powerpoint/2010/main" val="3362617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952" y="2399982"/>
            <a:ext cx="3207231" cy="8399939"/>
          </a:xfrm>
        </p:spPr>
        <p:txBody>
          <a:bodyPr anchor="b"/>
          <a:lstStyle>
            <a:lvl1pPr>
              <a:defRPr sz="3480"/>
            </a:lvl1pPr>
          </a:lstStyle>
          <a:p>
            <a:r>
              <a:rPr lang="en-GB"/>
              <a:t>Click to edit Master title style</a:t>
            </a:r>
            <a:endParaRPr lang="en-US" dirty="0"/>
          </a:p>
        </p:txBody>
      </p:sp>
      <p:sp>
        <p:nvSpPr>
          <p:cNvPr id="3" name="Content Placeholder 2"/>
          <p:cNvSpPr>
            <a:spLocks noGrp="1"/>
          </p:cNvSpPr>
          <p:nvPr>
            <p:ph idx="1"/>
          </p:nvPr>
        </p:nvSpPr>
        <p:spPr>
          <a:xfrm>
            <a:off x="4227538" y="5183304"/>
            <a:ext cx="5034201" cy="25583147"/>
          </a:xfrm>
        </p:spPr>
        <p:txBody>
          <a:bodyPr/>
          <a:lstStyle>
            <a:lvl1pPr>
              <a:defRPr sz="3480"/>
            </a:lvl1pPr>
            <a:lvl2pPr>
              <a:defRPr sz="3045"/>
            </a:lvl2pPr>
            <a:lvl3pPr>
              <a:defRPr sz="2610"/>
            </a:lvl3pPr>
            <a:lvl4pPr>
              <a:defRPr sz="2175"/>
            </a:lvl4pPr>
            <a:lvl5pPr>
              <a:defRPr sz="2175"/>
            </a:lvl5pPr>
            <a:lvl6pPr>
              <a:defRPr sz="2175"/>
            </a:lvl6pPr>
            <a:lvl7pPr>
              <a:defRPr sz="2175"/>
            </a:lvl7pPr>
            <a:lvl8pPr>
              <a:defRPr sz="2175"/>
            </a:lvl8pPr>
            <a:lvl9pPr>
              <a:defRPr sz="217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4952" y="10799922"/>
            <a:ext cx="3207231" cy="20008190"/>
          </a:xfrm>
        </p:spPr>
        <p:txBody>
          <a:bodyPr/>
          <a:lstStyle>
            <a:lvl1pPr marL="0" indent="0">
              <a:buNone/>
              <a:defRPr sz="1740"/>
            </a:lvl1pPr>
            <a:lvl2pPr marL="497205" indent="0">
              <a:buNone/>
              <a:defRPr sz="1523"/>
            </a:lvl2pPr>
            <a:lvl3pPr marL="994410" indent="0">
              <a:buNone/>
              <a:defRPr sz="1305"/>
            </a:lvl3pPr>
            <a:lvl4pPr marL="1491615" indent="0">
              <a:buNone/>
              <a:defRPr sz="1088"/>
            </a:lvl4pPr>
            <a:lvl5pPr marL="1988820" indent="0">
              <a:buNone/>
              <a:defRPr sz="1088"/>
            </a:lvl5pPr>
            <a:lvl6pPr marL="2486025" indent="0">
              <a:buNone/>
              <a:defRPr sz="1088"/>
            </a:lvl6pPr>
            <a:lvl7pPr marL="2983230" indent="0">
              <a:buNone/>
              <a:defRPr sz="1088"/>
            </a:lvl7pPr>
            <a:lvl8pPr marL="3480435" indent="0">
              <a:buNone/>
              <a:defRPr sz="1088"/>
            </a:lvl8pPr>
            <a:lvl9pPr marL="3977640" indent="0">
              <a:buNone/>
              <a:defRPr sz="1088"/>
            </a:lvl9pPr>
          </a:lstStyle>
          <a:p>
            <a:pPr lvl="0"/>
            <a:r>
              <a:rPr lang="en-GB"/>
              <a:t>Click to edit Master text styles</a:t>
            </a:r>
          </a:p>
        </p:txBody>
      </p:sp>
      <p:sp>
        <p:nvSpPr>
          <p:cNvPr id="5" name="Date Placeholder 4"/>
          <p:cNvSpPr>
            <a:spLocks noGrp="1"/>
          </p:cNvSpPr>
          <p:nvPr>
            <p:ph type="dt" sz="half" idx="10"/>
          </p:nvPr>
        </p:nvSpPr>
        <p:spPr/>
        <p:txBody>
          <a:bodyPr/>
          <a:lstStyle/>
          <a:p>
            <a:fld id="{5E16104F-E980-D146-ACDC-E2B12C1324CD}" type="datetimeFigureOut">
              <a:rPr lang="en-GB" smtClean="0"/>
              <a:t>07/09/2021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D4177A0-3B59-DE4F-8053-5BBECFF0AF30}" type="slidenum">
              <a:rPr lang="en-GB" smtClean="0"/>
              <a:t>‹#›</a:t>
            </a:fld>
            <a:endParaRPr lang="en-GB" dirty="0"/>
          </a:p>
        </p:txBody>
      </p:sp>
    </p:spTree>
    <p:extLst>
      <p:ext uri="{BB962C8B-B14F-4D97-AF65-F5344CB8AC3E}">
        <p14:creationId xmlns:p14="http://schemas.microsoft.com/office/powerpoint/2010/main" val="2576669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952" y="2399982"/>
            <a:ext cx="3207231" cy="8399939"/>
          </a:xfrm>
        </p:spPr>
        <p:txBody>
          <a:bodyPr anchor="b"/>
          <a:lstStyle>
            <a:lvl1pPr>
              <a:defRPr sz="348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27538" y="5183304"/>
            <a:ext cx="5034201" cy="25583147"/>
          </a:xfrm>
        </p:spPr>
        <p:txBody>
          <a:bodyPr anchor="t"/>
          <a:lstStyle>
            <a:lvl1pPr marL="0" indent="0">
              <a:buNone/>
              <a:defRPr sz="3480"/>
            </a:lvl1pPr>
            <a:lvl2pPr marL="497205" indent="0">
              <a:buNone/>
              <a:defRPr sz="3045"/>
            </a:lvl2pPr>
            <a:lvl3pPr marL="994410" indent="0">
              <a:buNone/>
              <a:defRPr sz="2610"/>
            </a:lvl3pPr>
            <a:lvl4pPr marL="1491615" indent="0">
              <a:buNone/>
              <a:defRPr sz="2175"/>
            </a:lvl4pPr>
            <a:lvl5pPr marL="1988820" indent="0">
              <a:buNone/>
              <a:defRPr sz="2175"/>
            </a:lvl5pPr>
            <a:lvl6pPr marL="2486025" indent="0">
              <a:buNone/>
              <a:defRPr sz="2175"/>
            </a:lvl6pPr>
            <a:lvl7pPr marL="2983230" indent="0">
              <a:buNone/>
              <a:defRPr sz="2175"/>
            </a:lvl7pPr>
            <a:lvl8pPr marL="3480435" indent="0">
              <a:buNone/>
              <a:defRPr sz="2175"/>
            </a:lvl8pPr>
            <a:lvl9pPr marL="3977640" indent="0">
              <a:buNone/>
              <a:defRPr sz="2175"/>
            </a:lvl9pPr>
          </a:lstStyle>
          <a:p>
            <a:r>
              <a:rPr lang="en-GB" dirty="0"/>
              <a:t>Click icon to add picture</a:t>
            </a:r>
            <a:endParaRPr lang="en-US" dirty="0"/>
          </a:p>
        </p:txBody>
      </p:sp>
      <p:sp>
        <p:nvSpPr>
          <p:cNvPr id="4" name="Text Placeholder 3"/>
          <p:cNvSpPr>
            <a:spLocks noGrp="1"/>
          </p:cNvSpPr>
          <p:nvPr>
            <p:ph type="body" sz="half" idx="2"/>
          </p:nvPr>
        </p:nvSpPr>
        <p:spPr>
          <a:xfrm>
            <a:off x="684952" y="10799922"/>
            <a:ext cx="3207231" cy="20008190"/>
          </a:xfrm>
        </p:spPr>
        <p:txBody>
          <a:bodyPr/>
          <a:lstStyle>
            <a:lvl1pPr marL="0" indent="0">
              <a:buNone/>
              <a:defRPr sz="1740"/>
            </a:lvl1pPr>
            <a:lvl2pPr marL="497205" indent="0">
              <a:buNone/>
              <a:defRPr sz="1523"/>
            </a:lvl2pPr>
            <a:lvl3pPr marL="994410" indent="0">
              <a:buNone/>
              <a:defRPr sz="1305"/>
            </a:lvl3pPr>
            <a:lvl4pPr marL="1491615" indent="0">
              <a:buNone/>
              <a:defRPr sz="1088"/>
            </a:lvl4pPr>
            <a:lvl5pPr marL="1988820" indent="0">
              <a:buNone/>
              <a:defRPr sz="1088"/>
            </a:lvl5pPr>
            <a:lvl6pPr marL="2486025" indent="0">
              <a:buNone/>
              <a:defRPr sz="1088"/>
            </a:lvl6pPr>
            <a:lvl7pPr marL="2983230" indent="0">
              <a:buNone/>
              <a:defRPr sz="1088"/>
            </a:lvl7pPr>
            <a:lvl8pPr marL="3480435" indent="0">
              <a:buNone/>
              <a:defRPr sz="1088"/>
            </a:lvl8pPr>
            <a:lvl9pPr marL="3977640" indent="0">
              <a:buNone/>
              <a:defRPr sz="1088"/>
            </a:lvl9pPr>
          </a:lstStyle>
          <a:p>
            <a:pPr lvl="0"/>
            <a:r>
              <a:rPr lang="en-GB"/>
              <a:t>Click to edit Master text styles</a:t>
            </a:r>
          </a:p>
        </p:txBody>
      </p:sp>
      <p:sp>
        <p:nvSpPr>
          <p:cNvPr id="5" name="Date Placeholder 4"/>
          <p:cNvSpPr>
            <a:spLocks noGrp="1"/>
          </p:cNvSpPr>
          <p:nvPr>
            <p:ph type="dt" sz="half" idx="10"/>
          </p:nvPr>
        </p:nvSpPr>
        <p:spPr/>
        <p:txBody>
          <a:bodyPr/>
          <a:lstStyle/>
          <a:p>
            <a:fld id="{5E16104F-E980-D146-ACDC-E2B12C1324CD}" type="datetimeFigureOut">
              <a:rPr lang="en-GB" smtClean="0"/>
              <a:t>07/09/2021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D4177A0-3B59-DE4F-8053-5BBECFF0AF30}" type="slidenum">
              <a:rPr lang="en-GB" smtClean="0"/>
              <a:t>‹#›</a:t>
            </a:fld>
            <a:endParaRPr lang="en-GB" dirty="0"/>
          </a:p>
        </p:txBody>
      </p:sp>
    </p:spTree>
    <p:extLst>
      <p:ext uri="{BB962C8B-B14F-4D97-AF65-F5344CB8AC3E}">
        <p14:creationId xmlns:p14="http://schemas.microsoft.com/office/powerpoint/2010/main" val="4128323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3657" y="1916661"/>
            <a:ext cx="8576786" cy="6958285"/>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3657" y="9583264"/>
            <a:ext cx="8576786" cy="2284150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3657" y="33366432"/>
            <a:ext cx="2237423" cy="1916653"/>
          </a:xfrm>
          <a:prstGeom prst="rect">
            <a:avLst/>
          </a:prstGeom>
        </p:spPr>
        <p:txBody>
          <a:bodyPr vert="horz" lIns="91440" tIns="45720" rIns="91440" bIns="45720" rtlCol="0" anchor="ctr"/>
          <a:lstStyle>
            <a:lvl1pPr algn="l">
              <a:defRPr sz="1305">
                <a:solidFill>
                  <a:schemeClr val="tx1">
                    <a:tint val="75000"/>
                  </a:schemeClr>
                </a:solidFill>
              </a:defRPr>
            </a:lvl1pPr>
          </a:lstStyle>
          <a:p>
            <a:fld id="{5E16104F-E980-D146-ACDC-E2B12C1324CD}" type="datetimeFigureOut">
              <a:rPr lang="en-GB" smtClean="0"/>
              <a:t>07/09/2021</a:t>
            </a:fld>
            <a:endParaRPr lang="en-GB" dirty="0"/>
          </a:p>
        </p:txBody>
      </p:sp>
      <p:sp>
        <p:nvSpPr>
          <p:cNvPr id="5" name="Footer Placeholder 4"/>
          <p:cNvSpPr>
            <a:spLocks noGrp="1"/>
          </p:cNvSpPr>
          <p:nvPr>
            <p:ph type="ftr" sz="quarter" idx="3"/>
          </p:nvPr>
        </p:nvSpPr>
        <p:spPr>
          <a:xfrm>
            <a:off x="3293983" y="33366432"/>
            <a:ext cx="3356134" cy="1916653"/>
          </a:xfrm>
          <a:prstGeom prst="rect">
            <a:avLst/>
          </a:prstGeom>
        </p:spPr>
        <p:txBody>
          <a:bodyPr vert="horz" lIns="91440" tIns="45720" rIns="91440" bIns="45720" rtlCol="0" anchor="ctr"/>
          <a:lstStyle>
            <a:lvl1pPr algn="ctr">
              <a:defRPr sz="1305">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7023020" y="33366432"/>
            <a:ext cx="2237423" cy="1916653"/>
          </a:xfrm>
          <a:prstGeom prst="rect">
            <a:avLst/>
          </a:prstGeom>
        </p:spPr>
        <p:txBody>
          <a:bodyPr vert="horz" lIns="91440" tIns="45720" rIns="91440" bIns="45720" rtlCol="0" anchor="ctr"/>
          <a:lstStyle>
            <a:lvl1pPr algn="r">
              <a:defRPr sz="1305">
                <a:solidFill>
                  <a:schemeClr val="tx1">
                    <a:tint val="75000"/>
                  </a:schemeClr>
                </a:solidFill>
              </a:defRPr>
            </a:lvl1pPr>
          </a:lstStyle>
          <a:p>
            <a:fld id="{0D4177A0-3B59-DE4F-8053-5BBECFF0AF30}" type="slidenum">
              <a:rPr lang="en-GB" smtClean="0"/>
              <a:t>‹#›</a:t>
            </a:fld>
            <a:endParaRPr lang="en-GB" dirty="0"/>
          </a:p>
        </p:txBody>
      </p:sp>
    </p:spTree>
    <p:extLst>
      <p:ext uri="{BB962C8B-B14F-4D97-AF65-F5344CB8AC3E}">
        <p14:creationId xmlns:p14="http://schemas.microsoft.com/office/powerpoint/2010/main" val="21530361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94410" rtl="0" eaLnBrk="1" latinLnBrk="0" hangingPunct="1">
        <a:lnSpc>
          <a:spcPct val="90000"/>
        </a:lnSpc>
        <a:spcBef>
          <a:spcPct val="0"/>
        </a:spcBef>
        <a:buNone/>
        <a:defRPr sz="4785" kern="1200">
          <a:solidFill>
            <a:schemeClr val="tx1"/>
          </a:solidFill>
          <a:latin typeface="+mj-lt"/>
          <a:ea typeface="+mj-ea"/>
          <a:cs typeface="+mj-cs"/>
        </a:defRPr>
      </a:lvl1pPr>
    </p:titleStyle>
    <p:bodyStyle>
      <a:lvl1pPr marL="248603" indent="-248603" algn="l" defTabSz="994410" rtl="0" eaLnBrk="1" latinLnBrk="0" hangingPunct="1">
        <a:lnSpc>
          <a:spcPct val="90000"/>
        </a:lnSpc>
        <a:spcBef>
          <a:spcPts val="1088"/>
        </a:spcBef>
        <a:buFont typeface="Arial" panose="020B0604020202020204" pitchFamily="34" charset="0"/>
        <a:buChar char="•"/>
        <a:defRPr sz="3045" kern="1200">
          <a:solidFill>
            <a:schemeClr val="tx1"/>
          </a:solidFill>
          <a:latin typeface="+mn-lt"/>
          <a:ea typeface="+mn-ea"/>
          <a:cs typeface="+mn-cs"/>
        </a:defRPr>
      </a:lvl1pPr>
      <a:lvl2pPr marL="745808" indent="-248603" algn="l" defTabSz="994410" rtl="0" eaLnBrk="1" latinLnBrk="0" hangingPunct="1">
        <a:lnSpc>
          <a:spcPct val="90000"/>
        </a:lnSpc>
        <a:spcBef>
          <a:spcPts val="544"/>
        </a:spcBef>
        <a:buFont typeface="Arial" panose="020B0604020202020204" pitchFamily="34" charset="0"/>
        <a:buChar char="•"/>
        <a:defRPr sz="2610" kern="1200">
          <a:solidFill>
            <a:schemeClr val="tx1"/>
          </a:solidFill>
          <a:latin typeface="+mn-lt"/>
          <a:ea typeface="+mn-ea"/>
          <a:cs typeface="+mn-cs"/>
        </a:defRPr>
      </a:lvl2pPr>
      <a:lvl3pPr marL="1243013" indent="-248603" algn="l" defTabSz="994410" rtl="0" eaLnBrk="1" latinLnBrk="0" hangingPunct="1">
        <a:lnSpc>
          <a:spcPct val="90000"/>
        </a:lnSpc>
        <a:spcBef>
          <a:spcPts val="544"/>
        </a:spcBef>
        <a:buFont typeface="Arial" panose="020B0604020202020204" pitchFamily="34" charset="0"/>
        <a:buChar char="•"/>
        <a:defRPr sz="2175" kern="1200">
          <a:solidFill>
            <a:schemeClr val="tx1"/>
          </a:solidFill>
          <a:latin typeface="+mn-lt"/>
          <a:ea typeface="+mn-ea"/>
          <a:cs typeface="+mn-cs"/>
        </a:defRPr>
      </a:lvl3pPr>
      <a:lvl4pPr marL="1740218" indent="-248603" algn="l" defTabSz="994410" rtl="0" eaLnBrk="1" latinLnBrk="0" hangingPunct="1">
        <a:lnSpc>
          <a:spcPct val="90000"/>
        </a:lnSpc>
        <a:spcBef>
          <a:spcPts val="544"/>
        </a:spcBef>
        <a:buFont typeface="Arial" panose="020B0604020202020204" pitchFamily="34" charset="0"/>
        <a:buChar char="•"/>
        <a:defRPr sz="1958" kern="1200">
          <a:solidFill>
            <a:schemeClr val="tx1"/>
          </a:solidFill>
          <a:latin typeface="+mn-lt"/>
          <a:ea typeface="+mn-ea"/>
          <a:cs typeface="+mn-cs"/>
        </a:defRPr>
      </a:lvl4pPr>
      <a:lvl5pPr marL="2237423" indent="-248603" algn="l" defTabSz="994410" rtl="0" eaLnBrk="1" latinLnBrk="0" hangingPunct="1">
        <a:lnSpc>
          <a:spcPct val="90000"/>
        </a:lnSpc>
        <a:spcBef>
          <a:spcPts val="544"/>
        </a:spcBef>
        <a:buFont typeface="Arial" panose="020B0604020202020204" pitchFamily="34" charset="0"/>
        <a:buChar char="•"/>
        <a:defRPr sz="1958" kern="1200">
          <a:solidFill>
            <a:schemeClr val="tx1"/>
          </a:solidFill>
          <a:latin typeface="+mn-lt"/>
          <a:ea typeface="+mn-ea"/>
          <a:cs typeface="+mn-cs"/>
        </a:defRPr>
      </a:lvl5pPr>
      <a:lvl6pPr marL="2734628" indent="-248603" algn="l" defTabSz="994410" rtl="0" eaLnBrk="1" latinLnBrk="0" hangingPunct="1">
        <a:lnSpc>
          <a:spcPct val="90000"/>
        </a:lnSpc>
        <a:spcBef>
          <a:spcPts val="544"/>
        </a:spcBef>
        <a:buFont typeface="Arial" panose="020B0604020202020204" pitchFamily="34" charset="0"/>
        <a:buChar char="•"/>
        <a:defRPr sz="1958" kern="1200">
          <a:solidFill>
            <a:schemeClr val="tx1"/>
          </a:solidFill>
          <a:latin typeface="+mn-lt"/>
          <a:ea typeface="+mn-ea"/>
          <a:cs typeface="+mn-cs"/>
        </a:defRPr>
      </a:lvl6pPr>
      <a:lvl7pPr marL="3231833" indent="-248603" algn="l" defTabSz="994410" rtl="0" eaLnBrk="1" latinLnBrk="0" hangingPunct="1">
        <a:lnSpc>
          <a:spcPct val="90000"/>
        </a:lnSpc>
        <a:spcBef>
          <a:spcPts val="544"/>
        </a:spcBef>
        <a:buFont typeface="Arial" panose="020B0604020202020204" pitchFamily="34" charset="0"/>
        <a:buChar char="•"/>
        <a:defRPr sz="1958" kern="1200">
          <a:solidFill>
            <a:schemeClr val="tx1"/>
          </a:solidFill>
          <a:latin typeface="+mn-lt"/>
          <a:ea typeface="+mn-ea"/>
          <a:cs typeface="+mn-cs"/>
        </a:defRPr>
      </a:lvl7pPr>
      <a:lvl8pPr marL="3729038" indent="-248603" algn="l" defTabSz="994410" rtl="0" eaLnBrk="1" latinLnBrk="0" hangingPunct="1">
        <a:lnSpc>
          <a:spcPct val="90000"/>
        </a:lnSpc>
        <a:spcBef>
          <a:spcPts val="544"/>
        </a:spcBef>
        <a:buFont typeface="Arial" panose="020B0604020202020204" pitchFamily="34" charset="0"/>
        <a:buChar char="•"/>
        <a:defRPr sz="1958" kern="1200">
          <a:solidFill>
            <a:schemeClr val="tx1"/>
          </a:solidFill>
          <a:latin typeface="+mn-lt"/>
          <a:ea typeface="+mn-ea"/>
          <a:cs typeface="+mn-cs"/>
        </a:defRPr>
      </a:lvl8pPr>
      <a:lvl9pPr marL="4226243" indent="-248603" algn="l" defTabSz="994410" rtl="0" eaLnBrk="1" latinLnBrk="0" hangingPunct="1">
        <a:lnSpc>
          <a:spcPct val="90000"/>
        </a:lnSpc>
        <a:spcBef>
          <a:spcPts val="544"/>
        </a:spcBef>
        <a:buFont typeface="Arial" panose="020B0604020202020204" pitchFamily="34" charset="0"/>
        <a:buChar char="•"/>
        <a:defRPr sz="1958" kern="1200">
          <a:solidFill>
            <a:schemeClr val="tx1"/>
          </a:solidFill>
          <a:latin typeface="+mn-lt"/>
          <a:ea typeface="+mn-ea"/>
          <a:cs typeface="+mn-cs"/>
        </a:defRPr>
      </a:lvl9pPr>
    </p:bodyStyle>
    <p:otherStyle>
      <a:defPPr>
        <a:defRPr lang="en-US"/>
      </a:defPPr>
      <a:lvl1pPr marL="0" algn="l" defTabSz="994410" rtl="0" eaLnBrk="1" latinLnBrk="0" hangingPunct="1">
        <a:defRPr sz="1958" kern="1200">
          <a:solidFill>
            <a:schemeClr val="tx1"/>
          </a:solidFill>
          <a:latin typeface="+mn-lt"/>
          <a:ea typeface="+mn-ea"/>
          <a:cs typeface="+mn-cs"/>
        </a:defRPr>
      </a:lvl1pPr>
      <a:lvl2pPr marL="497205" algn="l" defTabSz="994410" rtl="0" eaLnBrk="1" latinLnBrk="0" hangingPunct="1">
        <a:defRPr sz="1958" kern="1200">
          <a:solidFill>
            <a:schemeClr val="tx1"/>
          </a:solidFill>
          <a:latin typeface="+mn-lt"/>
          <a:ea typeface="+mn-ea"/>
          <a:cs typeface="+mn-cs"/>
        </a:defRPr>
      </a:lvl2pPr>
      <a:lvl3pPr marL="994410" algn="l" defTabSz="994410" rtl="0" eaLnBrk="1" latinLnBrk="0" hangingPunct="1">
        <a:defRPr sz="1958" kern="1200">
          <a:solidFill>
            <a:schemeClr val="tx1"/>
          </a:solidFill>
          <a:latin typeface="+mn-lt"/>
          <a:ea typeface="+mn-ea"/>
          <a:cs typeface="+mn-cs"/>
        </a:defRPr>
      </a:lvl3pPr>
      <a:lvl4pPr marL="1491615" algn="l" defTabSz="994410" rtl="0" eaLnBrk="1" latinLnBrk="0" hangingPunct="1">
        <a:defRPr sz="1958" kern="1200">
          <a:solidFill>
            <a:schemeClr val="tx1"/>
          </a:solidFill>
          <a:latin typeface="+mn-lt"/>
          <a:ea typeface="+mn-ea"/>
          <a:cs typeface="+mn-cs"/>
        </a:defRPr>
      </a:lvl4pPr>
      <a:lvl5pPr marL="1988820" algn="l" defTabSz="994410" rtl="0" eaLnBrk="1" latinLnBrk="0" hangingPunct="1">
        <a:defRPr sz="1958" kern="1200">
          <a:solidFill>
            <a:schemeClr val="tx1"/>
          </a:solidFill>
          <a:latin typeface="+mn-lt"/>
          <a:ea typeface="+mn-ea"/>
          <a:cs typeface="+mn-cs"/>
        </a:defRPr>
      </a:lvl5pPr>
      <a:lvl6pPr marL="2486025" algn="l" defTabSz="994410" rtl="0" eaLnBrk="1" latinLnBrk="0" hangingPunct="1">
        <a:defRPr sz="1958" kern="1200">
          <a:solidFill>
            <a:schemeClr val="tx1"/>
          </a:solidFill>
          <a:latin typeface="+mn-lt"/>
          <a:ea typeface="+mn-ea"/>
          <a:cs typeface="+mn-cs"/>
        </a:defRPr>
      </a:lvl6pPr>
      <a:lvl7pPr marL="2983230" algn="l" defTabSz="994410" rtl="0" eaLnBrk="1" latinLnBrk="0" hangingPunct="1">
        <a:defRPr sz="1958" kern="1200">
          <a:solidFill>
            <a:schemeClr val="tx1"/>
          </a:solidFill>
          <a:latin typeface="+mn-lt"/>
          <a:ea typeface="+mn-ea"/>
          <a:cs typeface="+mn-cs"/>
        </a:defRPr>
      </a:lvl7pPr>
      <a:lvl8pPr marL="3480435" algn="l" defTabSz="994410" rtl="0" eaLnBrk="1" latinLnBrk="0" hangingPunct="1">
        <a:defRPr sz="1958" kern="1200">
          <a:solidFill>
            <a:schemeClr val="tx1"/>
          </a:solidFill>
          <a:latin typeface="+mn-lt"/>
          <a:ea typeface="+mn-ea"/>
          <a:cs typeface="+mn-cs"/>
        </a:defRPr>
      </a:lvl8pPr>
      <a:lvl9pPr marL="3977640" algn="l" defTabSz="994410" rtl="0" eaLnBrk="1" latinLnBrk="0" hangingPunct="1">
        <a:defRPr sz="195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A86C493-FB67-6441-BE22-80E1B2BB8D96}"/>
              </a:ext>
            </a:extLst>
          </p:cNvPr>
          <p:cNvGraphicFramePr>
            <a:graphicFrameLocks noGrp="1"/>
          </p:cNvGraphicFramePr>
          <p:nvPr>
            <p:extLst>
              <p:ext uri="{D42A27DB-BD31-4B8C-83A1-F6EECF244321}">
                <p14:modId xmlns:p14="http://schemas.microsoft.com/office/powerpoint/2010/main" val="3372865738"/>
              </p:ext>
            </p:extLst>
          </p:nvPr>
        </p:nvGraphicFramePr>
        <p:xfrm>
          <a:off x="704089" y="5242431"/>
          <a:ext cx="8575674" cy="28467182"/>
        </p:xfrm>
        <a:graphic>
          <a:graphicData uri="http://schemas.openxmlformats.org/drawingml/2006/table">
            <a:tbl>
              <a:tblPr firstRow="1" bandRow="1">
                <a:tableStyleId>{5C22544A-7EE6-4342-B048-85BDC9FD1C3A}</a:tableStyleId>
              </a:tblPr>
              <a:tblGrid>
                <a:gridCol w="1428867">
                  <a:extLst>
                    <a:ext uri="{9D8B030D-6E8A-4147-A177-3AD203B41FA5}">
                      <a16:colId xmlns:a16="http://schemas.microsoft.com/office/drawing/2014/main" val="753413630"/>
                    </a:ext>
                  </a:extLst>
                </a:gridCol>
                <a:gridCol w="1429485">
                  <a:extLst>
                    <a:ext uri="{9D8B030D-6E8A-4147-A177-3AD203B41FA5}">
                      <a16:colId xmlns:a16="http://schemas.microsoft.com/office/drawing/2014/main" val="3865419300"/>
                    </a:ext>
                  </a:extLst>
                </a:gridCol>
                <a:gridCol w="1429485">
                  <a:extLst>
                    <a:ext uri="{9D8B030D-6E8A-4147-A177-3AD203B41FA5}">
                      <a16:colId xmlns:a16="http://schemas.microsoft.com/office/drawing/2014/main" val="175905021"/>
                    </a:ext>
                  </a:extLst>
                </a:gridCol>
                <a:gridCol w="1428867">
                  <a:extLst>
                    <a:ext uri="{9D8B030D-6E8A-4147-A177-3AD203B41FA5}">
                      <a16:colId xmlns:a16="http://schemas.microsoft.com/office/drawing/2014/main" val="607866760"/>
                    </a:ext>
                  </a:extLst>
                </a:gridCol>
                <a:gridCol w="1429485">
                  <a:extLst>
                    <a:ext uri="{9D8B030D-6E8A-4147-A177-3AD203B41FA5}">
                      <a16:colId xmlns:a16="http://schemas.microsoft.com/office/drawing/2014/main" val="1506333016"/>
                    </a:ext>
                  </a:extLst>
                </a:gridCol>
                <a:gridCol w="1429485">
                  <a:extLst>
                    <a:ext uri="{9D8B030D-6E8A-4147-A177-3AD203B41FA5}">
                      <a16:colId xmlns:a16="http://schemas.microsoft.com/office/drawing/2014/main" val="3833970353"/>
                    </a:ext>
                  </a:extLst>
                </a:gridCol>
              </a:tblGrid>
              <a:tr h="1512264">
                <a:tc>
                  <a:txBody>
                    <a:bodyPr/>
                    <a:lstStyle/>
                    <a:p>
                      <a:pPr algn="ctr"/>
                      <a:r>
                        <a:rPr lang="en-GB" sz="7000" dirty="0">
                          <a:effectLst/>
                        </a:rPr>
                        <a:t>H</a:t>
                      </a:r>
                      <a:endParaRPr lang="en-ZA" sz="1200" dirty="0">
                        <a:effectLst/>
                      </a:endParaRPr>
                    </a:p>
                    <a:p>
                      <a:pPr algn="ctr"/>
                      <a:r>
                        <a:rPr lang="en-GB" sz="1200" dirty="0">
                          <a:effectLst/>
                        </a:rPr>
                        <a:t>History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solidFill>
                      <a:srgbClr val="C9C300"/>
                    </a:solidFill>
                  </a:tcPr>
                </a:tc>
                <a:tc>
                  <a:txBody>
                    <a:bodyPr/>
                    <a:lstStyle/>
                    <a:p>
                      <a:pPr algn="ctr"/>
                      <a:r>
                        <a:rPr lang="en-GB" sz="7000" dirty="0">
                          <a:effectLst/>
                        </a:rPr>
                        <a:t>U</a:t>
                      </a:r>
                      <a:endParaRPr lang="en-ZA" sz="1200" dirty="0">
                        <a:effectLst/>
                      </a:endParaRPr>
                    </a:p>
                    <a:p>
                      <a:pPr algn="ctr"/>
                      <a:r>
                        <a:rPr lang="en-GB" sz="1200" dirty="0">
                          <a:effectLst/>
                        </a:rPr>
                        <a:t>Uncertainty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solidFill>
                      <a:srgbClr val="FFB81A"/>
                    </a:solidFill>
                  </a:tcPr>
                </a:tc>
                <a:tc>
                  <a:txBody>
                    <a:bodyPr/>
                    <a:lstStyle/>
                    <a:p>
                      <a:pPr algn="ctr"/>
                      <a:r>
                        <a:rPr lang="en-GB" sz="7000" dirty="0">
                          <a:effectLst/>
                        </a:rPr>
                        <a:t>R</a:t>
                      </a:r>
                      <a:endParaRPr lang="en-ZA" sz="1200" dirty="0">
                        <a:effectLst/>
                      </a:endParaRPr>
                    </a:p>
                    <a:p>
                      <a:pPr algn="ctr"/>
                      <a:r>
                        <a:rPr lang="en-GB" sz="1200" dirty="0">
                          <a:effectLst/>
                        </a:rPr>
                        <a:t>Relevance</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solidFill>
                      <a:srgbClr val="FD6719"/>
                    </a:solidFill>
                  </a:tcPr>
                </a:tc>
                <a:tc>
                  <a:txBody>
                    <a:bodyPr/>
                    <a:lstStyle/>
                    <a:p>
                      <a:pPr algn="ctr"/>
                      <a:r>
                        <a:rPr lang="en-GB" sz="7000" dirty="0">
                          <a:effectLst/>
                        </a:rPr>
                        <a:t>D</a:t>
                      </a:r>
                      <a:endParaRPr lang="en-ZA" sz="1200" dirty="0">
                        <a:effectLst/>
                      </a:endParaRPr>
                    </a:p>
                    <a:p>
                      <a:pPr algn="ctr"/>
                      <a:r>
                        <a:rPr lang="en-GB" sz="1200" dirty="0">
                          <a:effectLst/>
                        </a:rPr>
                        <a:t>Difficulty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solidFill>
                      <a:srgbClr val="AC004F"/>
                    </a:solidFill>
                  </a:tcPr>
                </a:tc>
                <a:tc>
                  <a:txBody>
                    <a:bodyPr/>
                    <a:lstStyle/>
                    <a:p>
                      <a:pPr algn="ctr"/>
                      <a:r>
                        <a:rPr lang="en-GB" sz="7000" dirty="0">
                          <a:effectLst/>
                        </a:rPr>
                        <a:t>L</a:t>
                      </a:r>
                      <a:endParaRPr lang="en-ZA" sz="1200" dirty="0">
                        <a:effectLst/>
                      </a:endParaRPr>
                    </a:p>
                    <a:p>
                      <a:pPr algn="ctr"/>
                      <a:r>
                        <a:rPr lang="en-GB" sz="1200" dirty="0">
                          <a:effectLst/>
                        </a:rPr>
                        <a:t>Loss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solidFill>
                      <a:srgbClr val="B04DC4"/>
                    </a:solidFill>
                  </a:tcPr>
                </a:tc>
                <a:tc>
                  <a:txBody>
                    <a:bodyPr/>
                    <a:lstStyle/>
                    <a:p>
                      <a:pPr algn="ctr"/>
                      <a:r>
                        <a:rPr lang="en-GB" sz="7000" dirty="0">
                          <a:effectLst/>
                        </a:rPr>
                        <a:t>E</a:t>
                      </a:r>
                      <a:endParaRPr lang="en-ZA" sz="1200" dirty="0">
                        <a:effectLst/>
                      </a:endParaRPr>
                    </a:p>
                    <a:p>
                      <a:pPr algn="ctr"/>
                      <a:r>
                        <a:rPr lang="en-GB" sz="1200" dirty="0">
                          <a:effectLst/>
                        </a:rPr>
                        <a:t>Ego</a:t>
                      </a:r>
                      <a:endParaRPr lang="en-ZA" sz="1200" dirty="0">
                        <a:effectLst/>
                      </a:endParaRPr>
                    </a:p>
                    <a:p>
                      <a:pPr algn="ctr"/>
                      <a:r>
                        <a:rPr lang="en-GB" sz="1200" dirty="0">
                          <a:effectLst/>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solidFill>
                      <a:srgbClr val="5B56B7"/>
                    </a:solidFill>
                  </a:tcPr>
                </a:tc>
                <a:extLst>
                  <a:ext uri="{0D108BD9-81ED-4DB2-BD59-A6C34878D82A}">
                    <a16:rowId xmlns:a16="http://schemas.microsoft.com/office/drawing/2014/main" val="4078595848"/>
                  </a:ext>
                </a:extLst>
              </a:tr>
              <a:tr h="919219">
                <a:tc>
                  <a:txBody>
                    <a:bodyPr/>
                    <a:lstStyle/>
                    <a:p>
                      <a:pPr algn="ctr"/>
                      <a:r>
                        <a:rPr lang="en-GB" sz="800" b="1" dirty="0">
                          <a:effectLst/>
                        </a:rPr>
                        <a:t>ASK YOURSELF:</a:t>
                      </a:r>
                      <a:endParaRPr lang="en-ZA" sz="1200" b="1" dirty="0">
                        <a:effectLst/>
                      </a:endParaRPr>
                    </a:p>
                    <a:p>
                      <a:pPr algn="ctr"/>
                      <a:r>
                        <a:rPr lang="en-GB" sz="800" dirty="0">
                          <a:effectLst/>
                        </a:rPr>
                        <a:t>How might people’s existing beliefs and previous experiences influence their behaviour?</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a:txBody>
                    <a:bodyPr/>
                    <a:lstStyle/>
                    <a:p>
                      <a:pPr algn="ctr"/>
                      <a:r>
                        <a:rPr lang="en-GB" sz="800" b="1" dirty="0">
                          <a:effectLst/>
                        </a:rPr>
                        <a:t>ASK YOURSELF:</a:t>
                      </a:r>
                      <a:endParaRPr lang="en-ZA" sz="1200" b="1" dirty="0">
                        <a:effectLst/>
                      </a:endParaRPr>
                    </a:p>
                    <a:p>
                      <a:pPr algn="ctr"/>
                      <a:r>
                        <a:rPr lang="en-GB" sz="800" dirty="0">
                          <a:effectLst/>
                        </a:rPr>
                        <a:t>Before I come up with ways to motivate people, what am I doing to reduce people’s uncertainty, anxiety and fear during the decision-making process?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a:txBody>
                    <a:bodyPr/>
                    <a:lstStyle/>
                    <a:p>
                      <a:pPr algn="ctr"/>
                      <a:r>
                        <a:rPr lang="en-GB" sz="800" b="1" dirty="0">
                          <a:effectLst/>
                        </a:rPr>
                        <a:t>ASK YOURSELF:</a:t>
                      </a:r>
                      <a:endParaRPr lang="en-ZA" sz="1200" b="1" dirty="0">
                        <a:effectLst/>
                      </a:endParaRPr>
                    </a:p>
                    <a:p>
                      <a:pPr algn="ctr"/>
                      <a:r>
                        <a:rPr lang="en-GB" sz="800" dirty="0">
                          <a:effectLst/>
                        </a:rPr>
                        <a:t>How can I create relevance and meaning for people?</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a:txBody>
                    <a:bodyPr/>
                    <a:lstStyle/>
                    <a:p>
                      <a:pPr algn="ctr"/>
                      <a:r>
                        <a:rPr lang="en-GB" sz="800" b="1" dirty="0">
                          <a:effectLst/>
                        </a:rPr>
                        <a:t>ASK YOURSELF:</a:t>
                      </a:r>
                      <a:endParaRPr lang="en-ZA" sz="1200" b="1" dirty="0">
                        <a:effectLst/>
                      </a:endParaRPr>
                    </a:p>
                    <a:p>
                      <a:pPr algn="ctr"/>
                      <a:r>
                        <a:rPr lang="en-GB" sz="800" dirty="0">
                          <a:effectLst/>
                        </a:rPr>
                        <a:t>How can I reduce friction for people during the decision-making process, so that they can go through the entire process on “auto-pilot”?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a:txBody>
                    <a:bodyPr/>
                    <a:lstStyle/>
                    <a:p>
                      <a:pPr algn="ctr"/>
                      <a:r>
                        <a:rPr lang="en-GB" sz="800" b="1" dirty="0">
                          <a:effectLst/>
                        </a:rPr>
                        <a:t>ASK YOURSELF:</a:t>
                      </a:r>
                      <a:endParaRPr lang="en-ZA" sz="1200" b="1" dirty="0">
                        <a:effectLst/>
                      </a:endParaRPr>
                    </a:p>
                    <a:p>
                      <a:pPr algn="ctr"/>
                      <a:r>
                        <a:rPr lang="en-GB" sz="800" dirty="0">
                          <a:effectLst/>
                        </a:rPr>
                        <a:t>Does my messaging take into account that people usually care less about seeking perfection and more about avoiding catastrophe?</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a:txBody>
                    <a:bodyPr/>
                    <a:lstStyle/>
                    <a:p>
                      <a:pPr algn="ctr"/>
                      <a:r>
                        <a:rPr lang="en-GB" sz="800" b="1" dirty="0">
                          <a:effectLst/>
                        </a:rPr>
                        <a:t>ASK YOURSELF:</a:t>
                      </a:r>
                      <a:endParaRPr lang="en-ZA" sz="1200" b="1" dirty="0">
                        <a:effectLst/>
                      </a:endParaRPr>
                    </a:p>
                    <a:p>
                      <a:pPr algn="ctr"/>
                      <a:r>
                        <a:rPr lang="en-GB" sz="800" dirty="0">
                          <a:effectLst/>
                        </a:rPr>
                        <a:t>How might people’s perception of themselves and others influence their behaviour?</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extLst>
                  <a:ext uri="{0D108BD9-81ED-4DB2-BD59-A6C34878D82A}">
                    <a16:rowId xmlns:a16="http://schemas.microsoft.com/office/drawing/2014/main" val="1142432677"/>
                  </a:ext>
                </a:extLst>
              </a:tr>
              <a:tr h="1750959">
                <a:tc>
                  <a:txBody>
                    <a:bodyPr/>
                    <a:lstStyle/>
                    <a:p>
                      <a:pPr marL="136525" lvl="0" indent="-136525">
                        <a:lnSpc>
                          <a:spcPct val="150000"/>
                        </a:lnSpc>
                        <a:buFont typeface="Symbol" pitchFamily="2" charset="2"/>
                        <a:buChar char=""/>
                        <a:tabLst/>
                      </a:pPr>
                      <a:r>
                        <a:rPr lang="en-GB" sz="800" dirty="0">
                          <a:effectLst/>
                        </a:rPr>
                        <a:t>Consider Previous Experiences</a:t>
                      </a:r>
                      <a:endParaRPr lang="en-ZA" sz="1200" dirty="0">
                        <a:effectLst/>
                      </a:endParaRPr>
                    </a:p>
                    <a:p>
                      <a:pPr marL="136525" lvl="0" indent="-136525">
                        <a:lnSpc>
                          <a:spcPct val="150000"/>
                        </a:lnSpc>
                        <a:buFont typeface="Symbol" pitchFamily="2" charset="2"/>
                        <a:buChar char=""/>
                        <a:tabLst/>
                      </a:pPr>
                      <a:r>
                        <a:rPr lang="en-GB" sz="800" dirty="0">
                          <a:effectLst/>
                        </a:rPr>
                        <a:t>Consider Existing Beliefs</a:t>
                      </a:r>
                      <a:endParaRPr lang="en-ZA" sz="1200" dirty="0">
                        <a:effectLst/>
                      </a:endParaRPr>
                    </a:p>
                    <a:p>
                      <a:pPr marL="136525" lvl="0" indent="-136525">
                        <a:lnSpc>
                          <a:spcPct val="150000"/>
                        </a:lnSpc>
                        <a:buFont typeface="Symbol" pitchFamily="2" charset="2"/>
                        <a:buChar char=""/>
                        <a:tabLst/>
                      </a:pPr>
                      <a:r>
                        <a:rPr lang="en-GB" sz="800" dirty="0">
                          <a:effectLst/>
                        </a:rPr>
                        <a:t>Create New References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a:txBody>
                    <a:bodyPr/>
                    <a:lstStyle/>
                    <a:p>
                      <a:pPr marL="136525" lvl="0" indent="-136525">
                        <a:lnSpc>
                          <a:spcPct val="150000"/>
                        </a:lnSpc>
                        <a:buFont typeface="Symbol" pitchFamily="2" charset="2"/>
                        <a:buChar char=""/>
                        <a:tabLst/>
                      </a:pPr>
                      <a:r>
                        <a:rPr lang="en-GB" sz="800" dirty="0">
                          <a:effectLst/>
                        </a:rPr>
                        <a:t>Provide Context</a:t>
                      </a:r>
                      <a:endParaRPr lang="en-ZA" sz="1200" dirty="0">
                        <a:effectLst/>
                      </a:endParaRPr>
                    </a:p>
                    <a:p>
                      <a:pPr marL="136525" lvl="0" indent="-136525">
                        <a:lnSpc>
                          <a:spcPct val="150000"/>
                        </a:lnSpc>
                        <a:buFont typeface="Symbol" pitchFamily="2" charset="2"/>
                        <a:buChar char=""/>
                        <a:tabLst/>
                      </a:pPr>
                      <a:r>
                        <a:rPr lang="en-GB" sz="800" dirty="0">
                          <a:effectLst/>
                        </a:rPr>
                        <a:t>Give Social Reassurance</a:t>
                      </a:r>
                      <a:endParaRPr lang="en-ZA" sz="1200" dirty="0">
                        <a:effectLst/>
                      </a:endParaRPr>
                    </a:p>
                    <a:p>
                      <a:pPr marL="136525" lvl="0" indent="-136525">
                        <a:lnSpc>
                          <a:spcPct val="150000"/>
                        </a:lnSpc>
                        <a:buFont typeface="Symbol" pitchFamily="2" charset="2"/>
                        <a:buChar char=""/>
                        <a:tabLst/>
                      </a:pPr>
                      <a:r>
                        <a:rPr lang="en-GB" sz="800" dirty="0">
                          <a:effectLst/>
                        </a:rPr>
                        <a:t>Manage Expectations</a:t>
                      </a:r>
                      <a:endParaRPr lang="en-ZA" sz="1200" dirty="0">
                        <a:effectLst/>
                      </a:endParaRPr>
                    </a:p>
                    <a:p>
                      <a:pPr marL="136525" lvl="0" indent="-136525">
                        <a:lnSpc>
                          <a:spcPct val="150000"/>
                        </a:lnSpc>
                        <a:buFont typeface="Symbol" pitchFamily="2" charset="2"/>
                        <a:buChar char=""/>
                        <a:tabLst/>
                      </a:pPr>
                      <a:r>
                        <a:rPr lang="en-GB" sz="800" dirty="0">
                          <a:effectLst/>
                        </a:rPr>
                        <a:t>Show Value</a:t>
                      </a:r>
                      <a:endParaRPr lang="en-ZA" sz="1200" dirty="0">
                        <a:effectLst/>
                      </a:endParaRPr>
                    </a:p>
                    <a:p>
                      <a:pPr marL="136525" lvl="0" indent="-136525">
                        <a:lnSpc>
                          <a:spcPct val="150000"/>
                        </a:lnSpc>
                        <a:buFont typeface="Symbol" pitchFamily="2" charset="2"/>
                        <a:buChar char=""/>
                        <a:tabLst/>
                      </a:pPr>
                      <a:r>
                        <a:rPr lang="en-GB" sz="800" dirty="0">
                          <a:effectLst/>
                        </a:rPr>
                        <a:t>Manage Decision-Making Process</a:t>
                      </a:r>
                      <a:endParaRPr lang="en-ZA" sz="1200" dirty="0">
                        <a:effectLst/>
                      </a:endParaRPr>
                    </a:p>
                    <a:p>
                      <a:pPr marL="136525" lvl="0" indent="-136525">
                        <a:lnSpc>
                          <a:spcPct val="150000"/>
                        </a:lnSpc>
                        <a:buFont typeface="Symbol" pitchFamily="2" charset="2"/>
                        <a:buChar char=""/>
                        <a:tabLst/>
                      </a:pPr>
                      <a:r>
                        <a:rPr lang="en-GB" sz="800" dirty="0">
                          <a:effectLst/>
                        </a:rPr>
                        <a:t>Address Procrastination</a:t>
                      </a:r>
                      <a:endParaRPr lang="en-ZA" sz="1200" dirty="0">
                        <a:effectLst/>
                      </a:endParaRPr>
                    </a:p>
                    <a:p>
                      <a:pPr marL="136525" lvl="0" indent="-136525">
                        <a:lnSpc>
                          <a:spcPct val="150000"/>
                        </a:lnSpc>
                        <a:buFont typeface="Symbol" pitchFamily="2" charset="2"/>
                        <a:buChar char=""/>
                        <a:tabLst/>
                      </a:pPr>
                      <a:r>
                        <a:rPr lang="en-GB" sz="800" dirty="0">
                          <a:effectLst/>
                        </a:rPr>
                        <a:t>Provide Financial Context</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a:txBody>
                    <a:bodyPr/>
                    <a:lstStyle/>
                    <a:p>
                      <a:pPr marL="136525" lvl="0" indent="-136525">
                        <a:lnSpc>
                          <a:spcPct val="150000"/>
                        </a:lnSpc>
                        <a:buFont typeface="Symbol" pitchFamily="2" charset="2"/>
                        <a:buChar char=""/>
                        <a:tabLst/>
                      </a:pPr>
                      <a:r>
                        <a:rPr lang="en-GB" sz="800" dirty="0">
                          <a:effectLst/>
                        </a:rPr>
                        <a:t>Enhance Personal Relevance</a:t>
                      </a:r>
                      <a:endParaRPr lang="en-ZA" sz="1200" dirty="0">
                        <a:effectLst/>
                      </a:endParaRPr>
                    </a:p>
                    <a:p>
                      <a:pPr marL="136525" lvl="0" indent="-136525">
                        <a:lnSpc>
                          <a:spcPct val="150000"/>
                        </a:lnSpc>
                        <a:buFont typeface="Symbol" pitchFamily="2" charset="2"/>
                        <a:buChar char=""/>
                        <a:tabLst/>
                      </a:pPr>
                      <a:r>
                        <a:rPr lang="en-GB" sz="800" dirty="0">
                          <a:effectLst/>
                        </a:rPr>
                        <a:t>Improve Time Relevance</a:t>
                      </a:r>
                      <a:endParaRPr lang="en-ZA" sz="1200" dirty="0">
                        <a:effectLst/>
                      </a:endParaRPr>
                    </a:p>
                    <a:p>
                      <a:pPr marL="136525" lvl="0" indent="-136525">
                        <a:lnSpc>
                          <a:spcPct val="150000"/>
                        </a:lnSpc>
                        <a:buFont typeface="Symbol" pitchFamily="2" charset="2"/>
                        <a:buChar char=""/>
                        <a:tabLst/>
                      </a:pPr>
                      <a:r>
                        <a:rPr lang="en-GB" sz="800" dirty="0">
                          <a:effectLst/>
                        </a:rPr>
                        <a:t>Look at Financial Relevance</a:t>
                      </a:r>
                      <a:endParaRPr lang="en-ZA" sz="1200" dirty="0">
                        <a:effectLst/>
                      </a:endParaRPr>
                    </a:p>
                    <a:p>
                      <a:pPr marL="136525" lvl="0" indent="-136525">
                        <a:lnSpc>
                          <a:spcPct val="150000"/>
                        </a:lnSpc>
                        <a:buFont typeface="Symbol" pitchFamily="2" charset="2"/>
                        <a:buChar char=""/>
                        <a:tabLst/>
                      </a:pPr>
                      <a:r>
                        <a:rPr lang="en-GB" sz="800" dirty="0">
                          <a:effectLst/>
                        </a:rPr>
                        <a:t>Address Inertia</a:t>
                      </a:r>
                      <a:endParaRPr lang="en-ZA" sz="1200" dirty="0">
                        <a:effectLst/>
                      </a:endParaRPr>
                    </a:p>
                    <a:p>
                      <a:pPr marL="136525" lvl="0" indent="-136525">
                        <a:lnSpc>
                          <a:spcPct val="150000"/>
                        </a:lnSpc>
                        <a:buFont typeface="Symbol" pitchFamily="2" charset="2"/>
                        <a:buChar char=""/>
                        <a:tabLst/>
                      </a:pPr>
                      <a:r>
                        <a:rPr lang="en-GB" sz="800" dirty="0">
                          <a:effectLst/>
                        </a:rPr>
                        <a:t>Explore more Ways to Create Meaning</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a:txBody>
                    <a:bodyPr/>
                    <a:lstStyle/>
                    <a:p>
                      <a:pPr marL="136525" lvl="0" indent="-136525">
                        <a:lnSpc>
                          <a:spcPct val="150000"/>
                        </a:lnSpc>
                        <a:buFont typeface="Symbol" pitchFamily="2" charset="2"/>
                        <a:buChar char=""/>
                        <a:tabLst/>
                      </a:pPr>
                      <a:r>
                        <a:rPr lang="en-GB" sz="800" dirty="0">
                          <a:effectLst/>
                        </a:rPr>
                        <a:t>Minimise Effort</a:t>
                      </a:r>
                      <a:endParaRPr lang="en-ZA" sz="1200" dirty="0">
                        <a:effectLst/>
                      </a:endParaRPr>
                    </a:p>
                    <a:p>
                      <a:pPr marL="136525" lvl="0" indent="-136525">
                        <a:lnSpc>
                          <a:spcPct val="150000"/>
                        </a:lnSpc>
                        <a:buFont typeface="Symbol" pitchFamily="2" charset="2"/>
                        <a:buChar char=""/>
                        <a:tabLst/>
                      </a:pPr>
                      <a:r>
                        <a:rPr lang="en-GB" sz="800" dirty="0">
                          <a:effectLst/>
                        </a:rPr>
                        <a:t>Make Effort your Friend</a:t>
                      </a:r>
                      <a:endParaRPr lang="en-ZA" sz="1200" dirty="0">
                        <a:effectLst/>
                      </a:endParaRPr>
                    </a:p>
                    <a:p>
                      <a:pPr algn="ctr">
                        <a:lnSpc>
                          <a:spcPct val="150000"/>
                        </a:lnSpc>
                      </a:pPr>
                      <a:r>
                        <a:rPr lang="en-GB" sz="800" dirty="0">
                          <a:effectLst/>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a:txBody>
                    <a:bodyPr/>
                    <a:lstStyle/>
                    <a:p>
                      <a:pPr marL="90488" lvl="0" indent="-90488">
                        <a:lnSpc>
                          <a:spcPct val="150000"/>
                        </a:lnSpc>
                        <a:buFont typeface="Symbol" pitchFamily="2" charset="2"/>
                        <a:buChar char=""/>
                        <a:tabLst/>
                      </a:pPr>
                      <a:r>
                        <a:rPr lang="en-GB" sz="800" dirty="0">
                          <a:effectLst/>
                        </a:rPr>
                        <a:t>Perceived Abstract Loss</a:t>
                      </a:r>
                      <a:endParaRPr lang="en-ZA" sz="1200" dirty="0">
                        <a:effectLst/>
                      </a:endParaRPr>
                    </a:p>
                    <a:p>
                      <a:pPr marL="90488" lvl="0" indent="-90488">
                        <a:lnSpc>
                          <a:spcPct val="150000"/>
                        </a:lnSpc>
                        <a:buFont typeface="Symbol" pitchFamily="2" charset="2"/>
                        <a:buChar char=""/>
                        <a:tabLst/>
                      </a:pPr>
                      <a:r>
                        <a:rPr lang="en-GB" sz="800" dirty="0">
                          <a:effectLst/>
                        </a:rPr>
                        <a:t>Perceived Financial Loss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a:txBody>
                    <a:bodyPr/>
                    <a:lstStyle/>
                    <a:p>
                      <a:pPr marL="136525" lvl="0" indent="-136525">
                        <a:lnSpc>
                          <a:spcPct val="150000"/>
                        </a:lnSpc>
                        <a:buFont typeface="Symbol" pitchFamily="2" charset="2"/>
                        <a:buChar char=""/>
                        <a:tabLst/>
                      </a:pPr>
                      <a:r>
                        <a:rPr lang="en-GB" sz="800" dirty="0">
                          <a:effectLst/>
                        </a:rPr>
                        <a:t>How They See Themselves</a:t>
                      </a:r>
                      <a:endParaRPr lang="en-ZA" sz="1200" dirty="0">
                        <a:effectLst/>
                      </a:endParaRPr>
                    </a:p>
                    <a:p>
                      <a:pPr marL="136525" lvl="0" indent="-136525">
                        <a:lnSpc>
                          <a:spcPct val="150000"/>
                        </a:lnSpc>
                        <a:buFont typeface="Symbol" pitchFamily="2" charset="2"/>
                        <a:buChar char=""/>
                        <a:tabLst/>
                      </a:pPr>
                      <a:r>
                        <a:rPr lang="en-GB" sz="800" dirty="0">
                          <a:effectLst/>
                        </a:rPr>
                        <a:t>How They See Others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extLst>
                  <a:ext uri="{0D108BD9-81ED-4DB2-BD59-A6C34878D82A}">
                    <a16:rowId xmlns:a16="http://schemas.microsoft.com/office/drawing/2014/main" val="2683541556"/>
                  </a:ext>
                </a:extLst>
              </a:tr>
              <a:tr h="632795">
                <a:tc gridSpan="6">
                  <a:txBody>
                    <a:bodyPr/>
                    <a:lstStyle/>
                    <a:p>
                      <a:pPr marL="0" marR="0" lvl="0" indent="0" algn="ctr" defTabSz="994410" rtl="0" eaLnBrk="1" fontAlgn="auto" latinLnBrk="0" hangingPunct="1">
                        <a:lnSpc>
                          <a:spcPct val="150000"/>
                        </a:lnSpc>
                        <a:spcBef>
                          <a:spcPts val="0"/>
                        </a:spcBef>
                        <a:spcAft>
                          <a:spcPts val="0"/>
                        </a:spcAft>
                        <a:buClrTx/>
                        <a:buSzTx/>
                        <a:buFont typeface="Symbol" pitchFamily="2" charset="2"/>
                        <a:buNone/>
                        <a:tabLst/>
                        <a:defRPr/>
                      </a:pPr>
                      <a:r>
                        <a:rPr lang="en-GB" sz="1200" b="1" dirty="0">
                          <a:effectLst/>
                        </a:rPr>
                        <a:t>THE COGNITIVE BIASES AND HEURISTICS YOU’VE COME TO KNOW AND LOVE</a:t>
                      </a:r>
                      <a:endParaRPr lang="en-ZA" sz="1200" b="1"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nchor="ctr"/>
                </a:tc>
                <a:tc hMerge="1">
                  <a:txBody>
                    <a:bodyPr/>
                    <a:lstStyle/>
                    <a:p>
                      <a:pPr marL="342900" lvl="0" indent="-342900">
                        <a:lnSpc>
                          <a:spcPct val="150000"/>
                        </a:lnSpc>
                        <a:buFont typeface="Symbol" pitchFamily="2" charset="2"/>
                        <a:buChar char=""/>
                      </a:pP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hMerge="1">
                  <a:txBody>
                    <a:bodyPr/>
                    <a:lstStyle/>
                    <a:p>
                      <a:pPr marL="342900" lvl="0" indent="-342900">
                        <a:lnSpc>
                          <a:spcPct val="150000"/>
                        </a:lnSpc>
                        <a:buFont typeface="Symbol" pitchFamily="2" charset="2"/>
                        <a:buChar char=""/>
                      </a:pP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hMerge="1">
                  <a:txBody>
                    <a:bodyPr/>
                    <a:lstStyle/>
                    <a:p>
                      <a:pPr algn="ctr">
                        <a:lnSpc>
                          <a:spcPct val="150000"/>
                        </a:lnSpc>
                      </a:pP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hMerge="1">
                  <a:txBody>
                    <a:bodyPr/>
                    <a:lstStyle/>
                    <a:p>
                      <a:pPr marL="342900" lvl="0" indent="-342900">
                        <a:lnSpc>
                          <a:spcPct val="150000"/>
                        </a:lnSpc>
                        <a:buFont typeface="Symbol" pitchFamily="2" charset="2"/>
                        <a:buChar char=""/>
                      </a:pP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hMerge="1">
                  <a:txBody>
                    <a:bodyPr/>
                    <a:lstStyle/>
                    <a:p>
                      <a:pPr marL="342900" lvl="0" indent="-342900">
                        <a:lnSpc>
                          <a:spcPct val="150000"/>
                        </a:lnSpc>
                        <a:buFont typeface="Symbol" pitchFamily="2" charset="2"/>
                        <a:buChar char=""/>
                      </a:pP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extLst>
                  <a:ext uri="{0D108BD9-81ED-4DB2-BD59-A6C34878D82A}">
                    <a16:rowId xmlns:a16="http://schemas.microsoft.com/office/drawing/2014/main" val="1814459649"/>
                  </a:ext>
                </a:extLst>
              </a:tr>
              <a:tr h="1905455">
                <a:tc>
                  <a:txBody>
                    <a:bodyPr/>
                    <a:lstStyle/>
                    <a:p>
                      <a:pPr marL="142875" indent="-134938" algn="l">
                        <a:tabLst/>
                      </a:pPr>
                      <a:endParaRPr lang="en-GB" sz="800" b="1" u="sng" dirty="0">
                        <a:effectLst/>
                      </a:endParaRPr>
                    </a:p>
                    <a:p>
                      <a:pPr marL="142875" indent="-134938" algn="l">
                        <a:tabLst/>
                      </a:pPr>
                      <a:r>
                        <a:rPr lang="en-GB" sz="800" b="1" u="sng" dirty="0">
                          <a:effectLst/>
                        </a:rPr>
                        <a:t>PREVIOUS EXPERIENCES</a:t>
                      </a:r>
                      <a:endParaRPr lang="en-ZA" sz="1200" b="1" dirty="0">
                        <a:effectLst/>
                      </a:endParaRPr>
                    </a:p>
                    <a:p>
                      <a:pPr marL="142875" indent="-134938" algn="l">
                        <a:tabLst/>
                      </a:pPr>
                      <a:r>
                        <a:rPr lang="en-GB" sz="800" u="none" strike="noStrike" dirty="0">
                          <a:effectLst/>
                        </a:rPr>
                        <a:t> </a:t>
                      </a:r>
                      <a:endParaRPr lang="en-ZA" sz="1200" dirty="0">
                        <a:effectLst/>
                      </a:endParaRPr>
                    </a:p>
                    <a:p>
                      <a:pPr marL="142875" lvl="0" indent="-134938" algn="l">
                        <a:buFont typeface="Symbol" pitchFamily="2" charset="2"/>
                        <a:buChar char=""/>
                        <a:tabLst/>
                      </a:pPr>
                      <a:r>
                        <a:rPr lang="en-GB" sz="800" b="1" dirty="0">
                          <a:effectLst/>
                        </a:rPr>
                        <a:t>Self-herding</a:t>
                      </a:r>
                      <a:endParaRPr lang="en-ZA" sz="1200" b="1" dirty="0">
                        <a:effectLst/>
                      </a:endParaRPr>
                    </a:p>
                    <a:p>
                      <a:pPr marL="142875" indent="-6350" algn="l">
                        <a:tabLst/>
                      </a:pPr>
                      <a:r>
                        <a:rPr lang="en-GB" sz="800" dirty="0">
                          <a:effectLst/>
                        </a:rPr>
                        <a:t>Self-herding is our tendency to follow the same decisions we have made in the past. Future decisions are influenced by previous decisions.</a:t>
                      </a:r>
                      <a:endParaRPr lang="en-ZA" sz="1200" dirty="0">
                        <a:effectLst/>
                      </a:endParaRPr>
                    </a:p>
                    <a:p>
                      <a:pPr marL="142875" indent="-134938" algn="ctr">
                        <a:tabLst/>
                      </a:pPr>
                      <a:r>
                        <a:rPr lang="en-GB" sz="800" dirty="0">
                          <a:effectLst/>
                        </a:rPr>
                        <a:t> </a:t>
                      </a:r>
                      <a:endParaRPr lang="en-ZA" sz="1200" dirty="0">
                        <a:effectLst/>
                      </a:endParaRPr>
                    </a:p>
                    <a:p>
                      <a:pPr marL="6350" indent="0" algn="ctr">
                        <a:tabLst/>
                      </a:pPr>
                      <a:r>
                        <a:rPr lang="en-GB" sz="800" b="1" i="1" dirty="0">
                          <a:solidFill>
                            <a:schemeClr val="tx1"/>
                          </a:solidFill>
                          <a:effectLst/>
                        </a:rPr>
                        <a:t>CREATE NEW HABIT LOOPS:</a:t>
                      </a:r>
                      <a:endParaRPr lang="en-ZA" sz="1200" b="1" i="1" dirty="0">
                        <a:solidFill>
                          <a:schemeClr val="tx1"/>
                        </a:solidFill>
                        <a:effectLst/>
                      </a:endParaRPr>
                    </a:p>
                    <a:p>
                      <a:pPr marL="142875" indent="-6350" algn="ctr">
                        <a:tabLst/>
                      </a:pPr>
                      <a:r>
                        <a:rPr lang="en-GB" sz="800" b="1" i="1" dirty="0">
                          <a:solidFill>
                            <a:schemeClr val="tx1"/>
                          </a:solidFill>
                          <a:effectLst/>
                        </a:rPr>
                        <a:t>1. Reward</a:t>
                      </a:r>
                      <a:endParaRPr lang="en-ZA" sz="1200" b="1" i="1" dirty="0">
                        <a:solidFill>
                          <a:schemeClr val="tx1"/>
                        </a:solidFill>
                        <a:effectLst/>
                      </a:endParaRPr>
                    </a:p>
                    <a:p>
                      <a:pPr marL="142875" indent="-6350" algn="ctr">
                        <a:tabLst/>
                      </a:pPr>
                      <a:r>
                        <a:rPr lang="en-GB" sz="800" b="1" i="1" dirty="0">
                          <a:solidFill>
                            <a:schemeClr val="tx1"/>
                          </a:solidFill>
                          <a:effectLst/>
                        </a:rPr>
                        <a:t>2. Trigger</a:t>
                      </a:r>
                      <a:endParaRPr lang="en-ZA" sz="1200" b="1" i="1" dirty="0">
                        <a:solidFill>
                          <a:schemeClr val="tx1"/>
                        </a:solidFill>
                        <a:effectLst/>
                      </a:endParaRPr>
                    </a:p>
                    <a:p>
                      <a:pPr marL="142875" indent="-6350" algn="ctr">
                        <a:tabLst/>
                      </a:pPr>
                      <a:r>
                        <a:rPr lang="en-GB" sz="800" b="1" i="1" dirty="0">
                          <a:solidFill>
                            <a:schemeClr val="tx1"/>
                          </a:solidFill>
                          <a:effectLst/>
                        </a:rPr>
                        <a:t>3. Routine</a:t>
                      </a:r>
                      <a:endParaRPr lang="en-ZA" sz="1200" b="1" i="1" dirty="0">
                        <a:solidFill>
                          <a:schemeClr val="tx1"/>
                        </a:solidFill>
                        <a:effectLst/>
                      </a:endParaRPr>
                    </a:p>
                    <a:p>
                      <a:pPr marL="142875" indent="-134938" algn="l">
                        <a:tabLst/>
                      </a:pPr>
                      <a:r>
                        <a:rPr lang="en-GB" sz="800" dirty="0">
                          <a:effectLst/>
                        </a:rPr>
                        <a:t> </a:t>
                      </a:r>
                      <a:endParaRPr lang="en-ZA" sz="1200" dirty="0">
                        <a:effectLst/>
                      </a:endParaRPr>
                    </a:p>
                    <a:p>
                      <a:pPr marL="142875" lvl="0" indent="-134938" algn="l">
                        <a:buFont typeface="Symbol" pitchFamily="2" charset="2"/>
                        <a:buChar char=""/>
                        <a:tabLst/>
                      </a:pPr>
                      <a:r>
                        <a:rPr lang="en-GB" sz="800" b="1" dirty="0">
                          <a:effectLst/>
                        </a:rPr>
                        <a:t>Action Bias</a:t>
                      </a:r>
                      <a:endParaRPr lang="en-ZA" sz="1200" b="1" dirty="0">
                        <a:effectLst/>
                      </a:endParaRPr>
                    </a:p>
                    <a:p>
                      <a:pPr marL="142875" indent="-6350" algn="l">
                        <a:tabLst/>
                      </a:pPr>
                      <a:r>
                        <a:rPr lang="en-GB" sz="800" dirty="0">
                          <a:effectLst/>
                        </a:rPr>
                        <a:t>Action bias may be more likely if a person has experienced prior negative outcomes where subsequent inaction would be a failure to do something to improve the situation.</a:t>
                      </a:r>
                      <a:endParaRPr lang="en-ZA" sz="1200" dirty="0">
                        <a:effectLst/>
                      </a:endParaRPr>
                    </a:p>
                    <a:p>
                      <a:pPr marL="142875" indent="-134938" algn="l">
                        <a:tabLst/>
                      </a:pPr>
                      <a:r>
                        <a:rPr lang="en-GB" sz="800" dirty="0">
                          <a:effectLst/>
                        </a:rPr>
                        <a:t> </a:t>
                      </a:r>
                      <a:endParaRPr lang="en-ZA" sz="1200" dirty="0">
                        <a:effectLst/>
                      </a:endParaRPr>
                    </a:p>
                    <a:p>
                      <a:pPr marL="142875" indent="-134938" algn="l">
                        <a:tabLst/>
                      </a:pPr>
                      <a:r>
                        <a:rPr lang="en-GB" sz="800" b="1" u="sng" dirty="0">
                          <a:effectLst/>
                        </a:rPr>
                        <a:t>EXISITNG BELIEFS</a:t>
                      </a:r>
                      <a:endParaRPr lang="en-ZA" sz="1200" b="1" dirty="0">
                        <a:effectLst/>
                      </a:endParaRPr>
                    </a:p>
                    <a:p>
                      <a:pPr marL="142875" indent="-134938" algn="l">
                        <a:tabLst/>
                      </a:pPr>
                      <a:r>
                        <a:rPr lang="en-GB" sz="800" u="none" strike="noStrike" dirty="0">
                          <a:effectLst/>
                        </a:rPr>
                        <a:t> </a:t>
                      </a:r>
                      <a:endParaRPr lang="en-ZA" sz="1200" dirty="0">
                        <a:effectLst/>
                      </a:endParaRPr>
                    </a:p>
                    <a:p>
                      <a:pPr marL="142875" lvl="0" indent="-134938" algn="l">
                        <a:buFont typeface="Symbol" pitchFamily="2" charset="2"/>
                        <a:buChar char=""/>
                        <a:tabLst/>
                      </a:pPr>
                      <a:r>
                        <a:rPr lang="en-GB" sz="800" dirty="0">
                          <a:effectLst/>
                        </a:rPr>
                        <a:t>Confirmation Bias</a:t>
                      </a:r>
                      <a:endParaRPr lang="en-ZA" sz="1200" dirty="0">
                        <a:effectLst/>
                      </a:endParaRPr>
                    </a:p>
                    <a:p>
                      <a:pPr marL="142875" indent="-6350" algn="l">
                        <a:tabLst/>
                      </a:pPr>
                      <a:r>
                        <a:rPr lang="en-GB" sz="800" dirty="0">
                          <a:effectLst/>
                        </a:rPr>
                        <a:t>A predisposition to accepting information that confirms one’s opinions or conclusions rather than information that is contradictory. </a:t>
                      </a:r>
                      <a:endParaRPr lang="en-ZA" sz="1200" dirty="0">
                        <a:effectLst/>
                      </a:endParaRPr>
                    </a:p>
                    <a:p>
                      <a:pPr marL="142875" indent="-134938" algn="l">
                        <a:tabLst/>
                      </a:pPr>
                      <a:r>
                        <a:rPr lang="en-GB" sz="800" dirty="0">
                          <a:effectLst/>
                        </a:rPr>
                        <a:t> </a:t>
                      </a:r>
                      <a:endParaRPr lang="en-ZA" sz="1200" dirty="0">
                        <a:effectLst/>
                      </a:endParaRPr>
                    </a:p>
                    <a:p>
                      <a:pPr marL="6350" indent="0" algn="ctr">
                        <a:tabLst/>
                      </a:pPr>
                      <a:r>
                        <a:rPr lang="en-GB" sz="800" b="1" i="1" dirty="0">
                          <a:effectLst/>
                        </a:rPr>
                        <a:t>Don’t be afraid to remind people of the things your brand/product does particularly well.</a:t>
                      </a:r>
                      <a:endParaRPr lang="en-ZA" sz="1200" b="1" i="1" dirty="0">
                        <a:effectLst/>
                      </a:endParaRPr>
                    </a:p>
                    <a:p>
                      <a:pPr marL="142875" indent="-134938" algn="l">
                        <a:tabLst/>
                      </a:pPr>
                      <a:r>
                        <a:rPr lang="en-GB" sz="800" dirty="0">
                          <a:effectLst/>
                        </a:rPr>
                        <a:t> </a:t>
                      </a:r>
                      <a:endParaRPr lang="en-ZA" sz="1200" dirty="0">
                        <a:effectLst/>
                      </a:endParaRPr>
                    </a:p>
                    <a:p>
                      <a:pPr marL="142875" lvl="0" indent="-134938" algn="l">
                        <a:buFont typeface="Symbol" pitchFamily="2" charset="2"/>
                        <a:buChar char=""/>
                        <a:tabLst/>
                      </a:pPr>
                      <a:r>
                        <a:rPr lang="en-GB" sz="800" b="1" dirty="0">
                          <a:effectLst/>
                        </a:rPr>
                        <a:t>Cognitive Dissonance</a:t>
                      </a:r>
                      <a:endParaRPr lang="en-ZA" sz="1200" b="1" dirty="0">
                        <a:effectLst/>
                      </a:endParaRPr>
                    </a:p>
                    <a:p>
                      <a:pPr marL="142875" indent="-6350" algn="l">
                        <a:tabLst/>
                      </a:pPr>
                      <a:r>
                        <a:rPr lang="en-GB" sz="800" dirty="0">
                          <a:effectLst/>
                        </a:rPr>
                        <a:t>Once a person’s mind has been made up, that’s it - the matter is closed and changing your mind is often difficult. This is one reason why people tend to favour particular brands and will not readily deviate from their particular choices, and why people entrench themselves in particular options, despite evidence to the contrary. All this is rooted in ‘cognitive dissonance’ which shows that people’s behaviour determines opinion or attitudes and not the other way around, which we might expect.</a:t>
                      </a:r>
                      <a:endParaRPr lang="en-ZA" sz="1200" dirty="0">
                        <a:effectLst/>
                      </a:endParaRPr>
                    </a:p>
                    <a:p>
                      <a:pPr marL="142875" indent="-6350" algn="l">
                        <a:tabLst/>
                      </a:pPr>
                      <a:r>
                        <a:rPr lang="en-GB" sz="800" b="1" i="1" dirty="0">
                          <a:effectLst/>
                        </a:rPr>
                        <a:t> </a:t>
                      </a:r>
                      <a:endParaRPr lang="en-ZA" sz="1200" b="1" i="1" dirty="0">
                        <a:effectLst/>
                      </a:endParaRPr>
                    </a:p>
                    <a:p>
                      <a:pPr marL="6350" indent="0" algn="ctr">
                        <a:tabLst/>
                      </a:pPr>
                      <a:r>
                        <a:rPr lang="en-GB" sz="800" b="1" i="1" dirty="0">
                          <a:effectLst/>
                        </a:rPr>
                        <a:t>Cognitive dissonance is one reason why car brands offer test drives or new market entrants offer free samples, to change your behaviour, which in turn changes your opinion.</a:t>
                      </a:r>
                      <a:endParaRPr lang="en-ZA" sz="1200" b="1" i="1" dirty="0">
                        <a:effectLst/>
                      </a:endParaRPr>
                    </a:p>
                    <a:p>
                      <a:pPr marL="142875" indent="-134938" algn="l">
                        <a:tabLst/>
                      </a:pPr>
                      <a:r>
                        <a:rPr lang="en-GB" sz="800" dirty="0">
                          <a:effectLst/>
                        </a:rPr>
                        <a:t> </a:t>
                      </a:r>
                      <a:endParaRPr lang="en-ZA" sz="1200" dirty="0">
                        <a:effectLst/>
                      </a:endParaRPr>
                    </a:p>
                    <a:p>
                      <a:pPr marL="142875" indent="-134938" algn="l">
                        <a:tabLst/>
                      </a:pPr>
                      <a:r>
                        <a:rPr lang="en-GB" sz="800" dirty="0">
                          <a:effectLst/>
                        </a:rPr>
                        <a:t> </a:t>
                      </a:r>
                      <a:endParaRPr lang="en-ZA" sz="1200" dirty="0">
                        <a:effectLst/>
                      </a:endParaRPr>
                    </a:p>
                    <a:p>
                      <a:pPr marL="142875" indent="-134938" algn="l">
                        <a:tabLst/>
                      </a:pPr>
                      <a:r>
                        <a:rPr lang="en-GB" sz="800" b="1" u="sng" dirty="0">
                          <a:effectLst/>
                        </a:rPr>
                        <a:t>CREATING NEW REFERENCES</a:t>
                      </a:r>
                      <a:endParaRPr lang="en-ZA" sz="1200" b="1" dirty="0">
                        <a:effectLst/>
                      </a:endParaRPr>
                    </a:p>
                    <a:p>
                      <a:pPr marL="142875" indent="-134938" algn="l">
                        <a:tabLst/>
                      </a:pPr>
                      <a:r>
                        <a:rPr lang="en-GB" sz="800" u="none" strike="noStrike" dirty="0">
                          <a:effectLst/>
                        </a:rPr>
                        <a:t> </a:t>
                      </a:r>
                      <a:endParaRPr lang="en-ZA" sz="1200" dirty="0">
                        <a:effectLst/>
                      </a:endParaRPr>
                    </a:p>
                    <a:p>
                      <a:pPr marL="142875" lvl="0" indent="-134938" algn="l">
                        <a:buFont typeface="Symbol" pitchFamily="2" charset="2"/>
                        <a:buChar char=""/>
                        <a:tabLst/>
                      </a:pPr>
                      <a:r>
                        <a:rPr lang="en-GB" sz="800" b="1" dirty="0">
                          <a:effectLst/>
                        </a:rPr>
                        <a:t>Priming</a:t>
                      </a:r>
                      <a:endParaRPr lang="en-ZA" sz="1200" b="1" dirty="0">
                        <a:effectLst/>
                      </a:endParaRPr>
                    </a:p>
                    <a:p>
                      <a:pPr marL="142875" indent="-6350" algn="l">
                        <a:tabLst/>
                      </a:pPr>
                      <a:r>
                        <a:rPr lang="en-GB" sz="800" dirty="0">
                          <a:effectLst/>
                        </a:rPr>
                        <a:t>First demonstrated in the 1970s, priming is when our brains call on unconscious connections in response to a stimulus (also called primes). In other words, what we’re exposed to now changes our behaviour later. </a:t>
                      </a:r>
                      <a:endParaRPr lang="en-ZA" sz="1200" dirty="0">
                        <a:effectLst/>
                      </a:endParaRPr>
                    </a:p>
                    <a:p>
                      <a:pPr marL="142875" indent="-134938" algn="ctr">
                        <a:tabLst/>
                      </a:pPr>
                      <a:r>
                        <a:rPr lang="en-GB" sz="800" u="none" strike="noStrike" dirty="0">
                          <a:effectLst/>
                        </a:rPr>
                        <a:t> </a:t>
                      </a:r>
                      <a:endParaRPr lang="en-ZA" sz="1200" b="1" i="1" dirty="0">
                        <a:effectLst/>
                      </a:endParaRPr>
                    </a:p>
                    <a:p>
                      <a:pPr marL="6350" indent="0" algn="ctr">
                        <a:tabLst/>
                      </a:pPr>
                      <a:r>
                        <a:rPr lang="en-GB" sz="800" b="1" i="1" dirty="0">
                          <a:effectLst/>
                        </a:rPr>
                        <a:t>Priming can be activated with almost any kind of stimulus. Images, words, smells, light, sound, tasks, touch, or temperature can all unconsciously affect our choices. </a:t>
                      </a:r>
                      <a:endParaRPr lang="en-ZA" sz="1200" b="1" i="1" dirty="0">
                        <a:effectLst/>
                      </a:endParaRPr>
                    </a:p>
                    <a:p>
                      <a:pPr marL="142875" indent="-134938" algn="l">
                        <a:tabLst/>
                      </a:pPr>
                      <a:r>
                        <a:rPr lang="en-GB" sz="800" u="none" strike="noStrike" dirty="0">
                          <a:effectLst/>
                        </a:rPr>
                        <a:t> </a:t>
                      </a:r>
                      <a:endParaRPr lang="en-ZA" sz="1200" dirty="0">
                        <a:effectLst/>
                      </a:endParaRPr>
                    </a:p>
                    <a:p>
                      <a:pPr marL="142875" lvl="0" indent="-134938" algn="l">
                        <a:buFont typeface="Symbol" pitchFamily="2" charset="2"/>
                        <a:buChar char=""/>
                        <a:tabLst/>
                      </a:pPr>
                      <a:r>
                        <a:rPr lang="en-GB" sz="800" b="1" dirty="0">
                          <a:effectLst/>
                        </a:rPr>
                        <a:t>Availability Heuristic</a:t>
                      </a:r>
                      <a:endParaRPr lang="en-ZA" sz="1200" b="1" dirty="0">
                        <a:effectLst/>
                      </a:endParaRPr>
                    </a:p>
                    <a:p>
                      <a:pPr marL="142875" indent="-6350" algn="l">
                        <a:tabLst/>
                      </a:pPr>
                      <a:r>
                        <a:rPr lang="en-GB" sz="800" dirty="0">
                          <a:effectLst/>
                        </a:rPr>
                        <a:t>The availability heuristic is at play when information that readily comes to mind is used to make a decision rather than using a comprehensive set of facts that evaluates all options.</a:t>
                      </a:r>
                      <a:endParaRPr lang="en-ZA" sz="1200" dirty="0">
                        <a:effectLst/>
                      </a:endParaRPr>
                    </a:p>
                    <a:p>
                      <a:pPr marL="142875" indent="-134938" algn="ctr">
                        <a:tabLst/>
                      </a:pPr>
                      <a:r>
                        <a:rPr lang="en-GB" sz="800" dirty="0">
                          <a:effectLst/>
                        </a:rPr>
                        <a:t> </a:t>
                      </a:r>
                      <a:endParaRPr lang="en-ZA" sz="1200" b="1" i="1" dirty="0">
                        <a:effectLst/>
                      </a:endParaRPr>
                    </a:p>
                    <a:p>
                      <a:pPr marL="6350" indent="0" algn="ctr">
                        <a:tabLst/>
                      </a:pPr>
                      <a:r>
                        <a:rPr lang="en-GB" sz="800" b="1" i="1" dirty="0">
                          <a:effectLst/>
                        </a:rPr>
                        <a:t>A person might argue that smoking is not unhealthy because they know someone who lived to 100 and smoked three packs a day.</a:t>
                      </a:r>
                      <a:endParaRPr lang="en-ZA" sz="1200" b="1" i="1" dirty="0">
                        <a:effectLst/>
                      </a:endParaRPr>
                    </a:p>
                    <a:p>
                      <a:pPr marL="142875" indent="-134938" algn="l">
                        <a:tabLst/>
                      </a:pPr>
                      <a:r>
                        <a:rPr lang="en-GB" sz="800" dirty="0">
                          <a:effectLst/>
                        </a:rPr>
                        <a:t> </a:t>
                      </a:r>
                      <a:endParaRPr lang="en-ZA" sz="1200" dirty="0">
                        <a:effectLst/>
                      </a:endParaRPr>
                    </a:p>
                    <a:p>
                      <a:pPr marL="142875" indent="-134938" algn="l">
                        <a:tabLst/>
                      </a:pPr>
                      <a:r>
                        <a:rPr lang="en-GB" sz="800" dirty="0">
                          <a:effectLst/>
                        </a:rPr>
                        <a:t> </a:t>
                      </a:r>
                      <a:endParaRPr lang="en-ZA" sz="1200" dirty="0">
                        <a:effectLst/>
                      </a:endParaRPr>
                    </a:p>
                    <a:p>
                      <a:pPr marL="142875" indent="-134938" algn="l">
                        <a:tabLst/>
                      </a:pPr>
                      <a:r>
                        <a:rPr lang="en-GB" sz="800" dirty="0">
                          <a:effectLst/>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a:txBody>
                    <a:bodyPr/>
                    <a:lstStyle/>
                    <a:p>
                      <a:pPr algn="l"/>
                      <a:endParaRPr lang="en-GB" sz="800" b="1" u="sng" dirty="0">
                        <a:effectLst/>
                      </a:endParaRPr>
                    </a:p>
                    <a:p>
                      <a:pPr algn="l"/>
                      <a:r>
                        <a:rPr lang="en-GB" sz="800" b="1" u="sng" dirty="0">
                          <a:effectLst/>
                        </a:rPr>
                        <a:t>PROVIDE CONTEXT</a:t>
                      </a:r>
                      <a:endParaRPr lang="en-ZA" sz="1200" b="1"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Anchoring and Adjustment</a:t>
                      </a:r>
                      <a:endParaRPr lang="en-ZA" sz="1200" b="1" dirty="0">
                        <a:effectLst/>
                      </a:endParaRPr>
                    </a:p>
                    <a:p>
                      <a:pPr marL="136525" indent="0" algn="l">
                        <a:tabLst/>
                      </a:pPr>
                      <a:r>
                        <a:rPr lang="en-GB" sz="800" dirty="0">
                          <a:effectLst/>
                        </a:rPr>
                        <a:t>Our decisions are influenced by the first information we see. We anchor to this information without being consciously aware of its effects.</a:t>
                      </a:r>
                      <a:endParaRPr lang="en-ZA" sz="1200" dirty="0">
                        <a:effectLst/>
                      </a:endParaRPr>
                    </a:p>
                    <a:p>
                      <a:pPr marL="136525" indent="-136525" algn="ctr">
                        <a:tabLst/>
                      </a:pPr>
                      <a:r>
                        <a:rPr lang="en-GB" sz="800" dirty="0">
                          <a:effectLst/>
                        </a:rPr>
                        <a:t> </a:t>
                      </a:r>
                      <a:endParaRPr lang="en-ZA" sz="1200" dirty="0">
                        <a:effectLst/>
                      </a:endParaRPr>
                    </a:p>
                    <a:p>
                      <a:pPr marL="6350" indent="0" algn="ctr">
                        <a:tabLst/>
                      </a:pPr>
                      <a:r>
                        <a:rPr lang="en-GB" sz="800" b="1" i="1" u="none" dirty="0">
                          <a:effectLst/>
                        </a:rPr>
                        <a:t>When consumers were told that there is a “limit of 12 per person” on Campbell soup, the average purchase increased from 3,3 cans per person to 7 cans per person.</a:t>
                      </a:r>
                      <a:endParaRPr lang="en-ZA" sz="1200" b="1" i="1" u="none"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Fundamental Attribution Error</a:t>
                      </a:r>
                      <a:endParaRPr lang="en-ZA" sz="1200" b="1" dirty="0">
                        <a:effectLst/>
                      </a:endParaRPr>
                    </a:p>
                    <a:p>
                      <a:pPr marL="136525" indent="0" algn="l">
                        <a:tabLst/>
                      </a:pPr>
                      <a:r>
                        <a:rPr lang="en-GB" sz="800" dirty="0">
                          <a:effectLst/>
                        </a:rPr>
                        <a:t>This describes peoples' tendency to assume a person's decisions depend on what kind of person they are, rather than on the context - so the social or environmental surroundings - in which the decision was made. </a:t>
                      </a:r>
                      <a:endParaRPr lang="en-ZA" sz="1200" dirty="0">
                        <a:effectLst/>
                      </a:endParaRPr>
                    </a:p>
                    <a:p>
                      <a:pPr marL="136525" indent="-136525" algn="l">
                        <a:tabLst/>
                      </a:pPr>
                      <a:r>
                        <a:rPr lang="en-GB" sz="800" dirty="0">
                          <a:effectLst/>
                        </a:rPr>
                        <a:t> </a:t>
                      </a:r>
                      <a:endParaRPr lang="en-ZA" sz="1200" dirty="0">
                        <a:effectLst/>
                      </a:endParaRPr>
                    </a:p>
                    <a:p>
                      <a:pPr marL="136525" indent="-136525" algn="l">
                        <a:tabLst/>
                      </a:pPr>
                      <a:r>
                        <a:rPr lang="en-GB" sz="800" dirty="0">
                          <a:effectLst/>
                        </a:rPr>
                        <a:t> </a:t>
                      </a:r>
                      <a:endParaRPr lang="en-ZA" sz="1200" dirty="0">
                        <a:effectLst/>
                      </a:endParaRPr>
                    </a:p>
                    <a:p>
                      <a:pPr marL="136525" indent="-136525" algn="l">
                        <a:tabLst/>
                      </a:pPr>
                      <a:r>
                        <a:rPr lang="en-GB" sz="800" b="1" u="sng" dirty="0">
                          <a:effectLst/>
                        </a:rPr>
                        <a:t>GIVE SOCIAL REASSURANCE </a:t>
                      </a:r>
                      <a:endParaRPr lang="en-ZA" sz="1200" b="1"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Social Norms and Social Proof</a:t>
                      </a:r>
                      <a:endParaRPr lang="en-ZA" sz="1200" b="1" dirty="0">
                        <a:effectLst/>
                      </a:endParaRPr>
                    </a:p>
                    <a:p>
                      <a:pPr marL="136525" indent="0" algn="l">
                        <a:tabLst/>
                      </a:pPr>
                      <a:r>
                        <a:rPr lang="en-GB" sz="800" dirty="0">
                          <a:effectLst/>
                        </a:rPr>
                        <a:t>This principle describes our human need to fit in with others - this is especially true when we’re taking a risk or are uncertain about a decision. </a:t>
                      </a:r>
                      <a:endParaRPr lang="en-ZA" sz="1200" dirty="0">
                        <a:effectLst/>
                      </a:endParaRPr>
                    </a:p>
                    <a:p>
                      <a:pPr marL="136525" indent="-136525" algn="l">
                        <a:tabLst/>
                      </a:pPr>
                      <a:r>
                        <a:rPr lang="en-GB" sz="800" dirty="0">
                          <a:effectLst/>
                        </a:rPr>
                        <a:t> </a:t>
                      </a:r>
                      <a:endParaRPr lang="en-ZA" sz="1200" i="1" dirty="0">
                        <a:effectLst/>
                      </a:endParaRPr>
                    </a:p>
                    <a:p>
                      <a:pPr marL="6350" indent="0" algn="ctr">
                        <a:tabLst/>
                      </a:pPr>
                      <a:r>
                        <a:rPr lang="en-GB" sz="800" b="1" i="1" dirty="0">
                          <a:effectLst/>
                        </a:rPr>
                        <a:t>Social proof is just the start – don’t be too literal about your claim. How can you create a sense that you’re more popular than you are?</a:t>
                      </a:r>
                      <a:endParaRPr lang="en-ZA" sz="1200" b="1" i="1"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Social Comparisons &amp; Peer Programmes </a:t>
                      </a:r>
                      <a:endParaRPr lang="en-ZA" sz="1200" b="1" dirty="0">
                        <a:effectLst/>
                      </a:endParaRPr>
                    </a:p>
                    <a:p>
                      <a:pPr marL="136525" indent="0" algn="l">
                        <a:tabLst/>
                      </a:pPr>
                      <a:r>
                        <a:rPr lang="en-GB" sz="800" dirty="0">
                          <a:effectLst/>
                        </a:rPr>
                        <a:t>Making a commitment in the presence of peers increases the likelihood that the commitment will be followed by appropriate action. The presence of peers who have high levels of accomplishment increase the motivation to similarly increase accomplishment.</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Unity</a:t>
                      </a:r>
                      <a:endParaRPr lang="en-ZA" sz="1200" b="1" dirty="0">
                        <a:effectLst/>
                      </a:endParaRPr>
                    </a:p>
                    <a:p>
                      <a:pPr marL="136525" indent="0" algn="l">
                        <a:tabLst/>
                      </a:pPr>
                      <a:r>
                        <a:rPr lang="en-GB" sz="800" dirty="0">
                          <a:effectLst/>
                        </a:rPr>
                        <a:t>This principle states that we are influenced by people we think are connected to us. </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Authority Bias</a:t>
                      </a:r>
                      <a:endParaRPr lang="en-ZA" sz="1200" b="1" dirty="0">
                        <a:effectLst/>
                      </a:endParaRPr>
                    </a:p>
                    <a:p>
                      <a:pPr marL="136525" indent="0" algn="l">
                        <a:tabLst/>
                      </a:pPr>
                      <a:r>
                        <a:rPr lang="en-GB" sz="800" dirty="0">
                          <a:effectLst/>
                        </a:rPr>
                        <a:t>Tendency to give greater credence to the opinion of an authority figure, and be more influenced by them, regardless of their expertise. </a:t>
                      </a:r>
                      <a:endParaRPr lang="en-ZA" sz="1200" dirty="0">
                        <a:effectLst/>
                      </a:endParaRPr>
                    </a:p>
                    <a:p>
                      <a:pPr marL="136525" indent="-136525" algn="l">
                        <a:tabLst/>
                      </a:pPr>
                      <a:r>
                        <a:rPr lang="en-GB" sz="800" dirty="0">
                          <a:effectLst/>
                        </a:rPr>
                        <a:t> </a:t>
                      </a:r>
                      <a:endParaRPr lang="en-ZA" sz="1200" dirty="0">
                        <a:effectLst/>
                      </a:endParaRPr>
                    </a:p>
                    <a:p>
                      <a:pPr marL="136525" indent="-136525" algn="l">
                        <a:tabLst/>
                      </a:pPr>
                      <a:r>
                        <a:rPr lang="en-GB" sz="800" b="1" u="sng" dirty="0">
                          <a:effectLst/>
                        </a:rPr>
                        <a:t>MANAGE EXPECTATIONS</a:t>
                      </a:r>
                      <a:endParaRPr lang="en-ZA" sz="1200" b="1"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Expectancy Theory and Costly Signalling</a:t>
                      </a:r>
                      <a:endParaRPr lang="en-ZA" sz="1200" b="1" dirty="0">
                        <a:effectLst/>
                      </a:endParaRPr>
                    </a:p>
                    <a:p>
                      <a:pPr marL="136525" indent="0" algn="l">
                        <a:tabLst/>
                      </a:pPr>
                      <a:r>
                        <a:rPr lang="en-GB" sz="800" dirty="0">
                          <a:effectLst/>
                        </a:rPr>
                        <a:t>Our perception of something can be influenced by the context/surroundings.</a:t>
                      </a:r>
                      <a:endParaRPr lang="en-ZA" sz="1200" dirty="0">
                        <a:effectLst/>
                      </a:endParaRPr>
                    </a:p>
                    <a:p>
                      <a:pPr marL="136525" indent="0" algn="l">
                        <a:tabLst/>
                      </a:pPr>
                      <a:r>
                        <a:rPr lang="en-GB" sz="800" dirty="0">
                          <a:effectLst/>
                        </a:rPr>
                        <a:t>People tend to value things more when they feel like the company has exerted some additional costs.</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Veblen Goods</a:t>
                      </a:r>
                      <a:endParaRPr lang="en-ZA" sz="1200" b="1" dirty="0">
                        <a:effectLst/>
                      </a:endParaRPr>
                    </a:p>
                    <a:p>
                      <a:pPr marL="136525" indent="0" algn="l">
                        <a:tabLst/>
                      </a:pPr>
                      <a:r>
                        <a:rPr lang="en-GB" sz="800" dirty="0">
                          <a:effectLst/>
                        </a:rPr>
                        <a:t>The price of something influences our perception of its quality/efficacy. </a:t>
                      </a:r>
                      <a:endParaRPr lang="en-ZA" sz="1200" dirty="0">
                        <a:effectLst/>
                      </a:endParaRPr>
                    </a:p>
                    <a:p>
                      <a:pPr marL="136525" indent="-136525" algn="l">
                        <a:tabLst/>
                      </a:pPr>
                      <a:r>
                        <a:rPr lang="en-GB" sz="800" dirty="0">
                          <a:effectLst/>
                        </a:rPr>
                        <a:t> </a:t>
                      </a:r>
                      <a:endParaRPr lang="en-ZA" sz="1200" dirty="0">
                        <a:effectLst/>
                      </a:endParaRPr>
                    </a:p>
                    <a:p>
                      <a:pPr marL="136525" indent="-136525" algn="l">
                        <a:tabLst/>
                      </a:pPr>
                      <a:r>
                        <a:rPr lang="en-GB" sz="800" dirty="0">
                          <a:effectLst/>
                        </a:rPr>
                        <a:t> </a:t>
                      </a:r>
                      <a:endParaRPr lang="en-ZA" sz="1200" dirty="0">
                        <a:effectLst/>
                      </a:endParaRPr>
                    </a:p>
                    <a:p>
                      <a:pPr marL="136525" indent="-136525" algn="l">
                        <a:tabLst/>
                      </a:pPr>
                      <a:r>
                        <a:rPr lang="en-GB" sz="800" b="1" u="sng" dirty="0">
                          <a:effectLst/>
                        </a:rPr>
                        <a:t>SHOW VALUE</a:t>
                      </a:r>
                      <a:endParaRPr lang="en-ZA" sz="1200" b="1"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Labour Illusion</a:t>
                      </a:r>
                      <a:endParaRPr lang="en-ZA" sz="1200" b="1" dirty="0">
                        <a:effectLst/>
                      </a:endParaRPr>
                    </a:p>
                    <a:p>
                      <a:pPr marL="136525" indent="0" algn="l">
                        <a:tabLst/>
                      </a:pPr>
                      <a:r>
                        <a:rPr lang="en-GB" sz="800" dirty="0">
                          <a:effectLst/>
                        </a:rPr>
                        <a:t>When we evaluate products, we don’t just evaluate what we got, we evaluate the effort that went into it. If the effort is higher, we feel it is fair to pay a higher price. </a:t>
                      </a:r>
                      <a:endParaRPr lang="en-ZA" sz="1200" dirty="0">
                        <a:effectLst/>
                      </a:endParaRPr>
                    </a:p>
                    <a:p>
                      <a:pPr marL="136525" indent="-136525" algn="l">
                        <a:tabLst/>
                      </a:pPr>
                      <a:r>
                        <a:rPr lang="en-GB" sz="800" dirty="0">
                          <a:effectLst/>
                        </a:rPr>
                        <a:t> </a:t>
                      </a:r>
                      <a:endParaRPr lang="en-ZA" sz="1200" dirty="0">
                        <a:effectLst/>
                      </a:endParaRPr>
                    </a:p>
                    <a:p>
                      <a:pPr marL="7938" indent="-7938" algn="l">
                        <a:tabLst/>
                      </a:pPr>
                      <a:r>
                        <a:rPr lang="en-GB" sz="800" b="1" dirty="0">
                          <a:effectLst/>
                        </a:rPr>
                        <a:t> </a:t>
                      </a:r>
                      <a:endParaRPr lang="en-ZA" sz="1200" b="1" dirty="0">
                        <a:effectLst/>
                      </a:endParaRPr>
                    </a:p>
                    <a:p>
                      <a:pPr marL="7938" indent="-7938" algn="l">
                        <a:tabLst/>
                      </a:pPr>
                      <a:r>
                        <a:rPr lang="en-GB" sz="800" b="1" u="sng" dirty="0">
                          <a:effectLst/>
                        </a:rPr>
                        <a:t>MANAGE DECISION-MAKING PROCESS</a:t>
                      </a:r>
                      <a:endParaRPr lang="en-ZA" sz="1200" b="1" dirty="0">
                        <a:effectLst/>
                      </a:endParaRPr>
                    </a:p>
                    <a:p>
                      <a:pPr marL="136525" indent="-136525" algn="l">
                        <a:tabLst/>
                      </a:pPr>
                      <a:r>
                        <a:rPr lang="en-GB" sz="800" u="none" strike="noStrike" dirty="0">
                          <a:effectLst/>
                        </a:rPr>
                        <a:t> </a:t>
                      </a:r>
                      <a:endParaRPr lang="en-ZA" sz="1200" dirty="0">
                        <a:effectLst/>
                      </a:endParaRPr>
                    </a:p>
                    <a:p>
                      <a:pPr marL="136525" lvl="0" indent="-136525" algn="l">
                        <a:buFont typeface="Symbol" pitchFamily="2" charset="2"/>
                        <a:buChar char=""/>
                        <a:tabLst/>
                      </a:pPr>
                      <a:r>
                        <a:rPr lang="en-GB" sz="800" b="1" dirty="0">
                          <a:effectLst/>
                        </a:rPr>
                        <a:t>Default Effect </a:t>
                      </a:r>
                      <a:endParaRPr lang="en-ZA" sz="1200" b="1" dirty="0">
                        <a:effectLst/>
                      </a:endParaRPr>
                    </a:p>
                    <a:p>
                      <a:pPr marL="136525" indent="0" algn="l">
                        <a:tabLst/>
                      </a:pPr>
                      <a:r>
                        <a:rPr lang="en-GB" sz="800" dirty="0">
                          <a:effectLst/>
                        </a:rPr>
                        <a:t>When given a choice, people tend to favour the default option. </a:t>
                      </a:r>
                      <a:endParaRPr lang="en-ZA" sz="1200" dirty="0">
                        <a:effectLst/>
                      </a:endParaRPr>
                    </a:p>
                    <a:p>
                      <a:pPr marL="136525" indent="-136525" algn="l">
                        <a:tabLst/>
                      </a:pPr>
                      <a:r>
                        <a:rPr lang="en-GB" sz="800" dirty="0">
                          <a:effectLst/>
                        </a:rPr>
                        <a:t> </a:t>
                      </a:r>
                      <a:endParaRPr lang="en-ZA" sz="1200" dirty="0">
                        <a:effectLst/>
                      </a:endParaRPr>
                    </a:p>
                    <a:p>
                      <a:pPr marL="6350" indent="0" algn="ctr">
                        <a:tabLst/>
                      </a:pPr>
                      <a:r>
                        <a:rPr lang="en-GB" sz="800" b="1" i="1" dirty="0">
                          <a:effectLst/>
                        </a:rPr>
                        <a:t>Setting defaults is an effective nudge when there is inertia or uncertainty in decision-making.</a:t>
                      </a:r>
                      <a:endParaRPr lang="en-ZA" sz="1200" b="1" i="1" dirty="0">
                        <a:effectLst/>
                      </a:endParaRPr>
                    </a:p>
                    <a:p>
                      <a:pPr marL="136525" indent="-136525" algn="l">
                        <a:tabLst/>
                      </a:pPr>
                      <a:r>
                        <a:rPr lang="en-GB" sz="800" dirty="0">
                          <a:effectLst/>
                        </a:rPr>
                        <a:t> </a:t>
                      </a:r>
                      <a:endParaRPr lang="en-ZA" sz="1200" dirty="0">
                        <a:effectLst/>
                      </a:endParaRPr>
                    </a:p>
                    <a:p>
                      <a:pPr marL="136525" indent="-136525" algn="l">
                        <a:tabLst/>
                      </a:pPr>
                      <a:r>
                        <a:rPr lang="en-GB" sz="800" dirty="0">
                          <a:effectLst/>
                        </a:rPr>
                        <a:t> </a:t>
                      </a:r>
                      <a:endParaRPr lang="en-ZA" sz="1200" dirty="0">
                        <a:effectLst/>
                      </a:endParaRPr>
                    </a:p>
                    <a:p>
                      <a:pPr marL="136525" indent="-136525" algn="l">
                        <a:tabLst/>
                      </a:pPr>
                      <a:r>
                        <a:rPr lang="en-GB" sz="800" b="1" u="sng" dirty="0">
                          <a:effectLst/>
                        </a:rPr>
                        <a:t>ADDRESS PROCRASTINATION</a:t>
                      </a:r>
                      <a:endParaRPr lang="en-ZA" sz="1200" b="1" dirty="0">
                        <a:effectLst/>
                      </a:endParaRPr>
                    </a:p>
                    <a:p>
                      <a:pPr marL="136525" indent="-136525" algn="l">
                        <a:tabLst/>
                      </a:pPr>
                      <a:endParaRPr lang="en-GB" sz="800" dirty="0">
                        <a:effectLst/>
                      </a:endParaRPr>
                    </a:p>
                    <a:p>
                      <a:pPr marL="7938" indent="-7938" algn="l">
                        <a:tabLst/>
                      </a:pPr>
                      <a:r>
                        <a:rPr lang="en-GB" sz="800" dirty="0">
                          <a:effectLst/>
                        </a:rPr>
                        <a:t>The avoidance of doing a task that needs to be accomplished. </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Scarcity (Immediacy / The Power of Now)</a:t>
                      </a:r>
                      <a:endParaRPr lang="en-ZA" sz="1200" b="1" dirty="0">
                        <a:effectLst/>
                      </a:endParaRPr>
                    </a:p>
                    <a:p>
                      <a:pPr marL="136525" indent="0" algn="l">
                        <a:tabLst/>
                      </a:pPr>
                      <a:r>
                        <a:rPr lang="en-GB" sz="800" dirty="0">
                          <a:effectLst/>
                        </a:rPr>
                        <a:t>The less there is, the more desirable an item becomes.</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Goal Visibility</a:t>
                      </a:r>
                      <a:endParaRPr lang="en-ZA" sz="1200" b="1" dirty="0">
                        <a:effectLst/>
                      </a:endParaRPr>
                    </a:p>
                    <a:p>
                      <a:pPr marL="136525" indent="0" algn="l">
                        <a:tabLst/>
                      </a:pPr>
                      <a:r>
                        <a:rPr lang="en-GB" sz="800" dirty="0">
                          <a:effectLst/>
                        </a:rPr>
                        <a:t>Remind people of their goal or make the goal more salient or visual to increase motivation.</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Perceived Progress</a:t>
                      </a:r>
                      <a:endParaRPr lang="en-ZA" sz="1200" b="1" dirty="0">
                        <a:effectLst/>
                      </a:endParaRPr>
                    </a:p>
                    <a:p>
                      <a:pPr marL="136525" indent="0" algn="l">
                        <a:tabLst/>
                      </a:pPr>
                      <a:r>
                        <a:rPr lang="en-GB" sz="800" dirty="0">
                          <a:effectLst/>
                        </a:rPr>
                        <a:t>People in a goal-oriented task are more motivated to accomplish the task when they receive feedback about the progress they have made.</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Goal Gradient</a:t>
                      </a:r>
                      <a:endParaRPr lang="en-ZA" sz="1200" b="1" dirty="0">
                        <a:effectLst/>
                      </a:endParaRPr>
                    </a:p>
                    <a:p>
                      <a:pPr marL="136525" indent="0" algn="l">
                        <a:tabLst/>
                      </a:pPr>
                      <a:r>
                        <a:rPr lang="en-GB" sz="800" dirty="0">
                          <a:effectLst/>
                        </a:rPr>
                        <a:t>The closer we get to completing a goal, the more motivated we are to achieve it, even if this progress is manufactured.​</a:t>
                      </a:r>
                      <a:endParaRPr lang="en-ZA" sz="1200" dirty="0">
                        <a:effectLst/>
                      </a:endParaRPr>
                    </a:p>
                    <a:p>
                      <a:pPr marL="136525" indent="-136525" algn="l">
                        <a:tabLst/>
                      </a:pPr>
                      <a:r>
                        <a:rPr lang="en-GB" sz="800" u="none" strike="noStrike" dirty="0">
                          <a:effectLst/>
                        </a:rPr>
                        <a:t> </a:t>
                      </a:r>
                      <a:endParaRPr lang="en-ZA" sz="1200" dirty="0">
                        <a:effectLst/>
                      </a:endParaRPr>
                    </a:p>
                    <a:p>
                      <a:pPr marL="136525" indent="-136525" algn="l">
                        <a:tabLst/>
                      </a:pPr>
                      <a:r>
                        <a:rPr lang="en-GB" sz="800" u="none" strike="noStrike" dirty="0">
                          <a:effectLst/>
                        </a:rPr>
                        <a:t> </a:t>
                      </a:r>
                      <a:endParaRPr lang="en-ZA" sz="1200" dirty="0">
                        <a:effectLst/>
                      </a:endParaRPr>
                    </a:p>
                    <a:p>
                      <a:pPr marL="7938" indent="-7938" algn="l">
                        <a:tabLst/>
                      </a:pPr>
                      <a:r>
                        <a:rPr lang="en-GB" sz="800" b="1" u="sng" dirty="0">
                          <a:effectLst/>
                        </a:rPr>
                        <a:t>PROVIDE FINANCIAL CONTEXT</a:t>
                      </a:r>
                      <a:endParaRPr lang="en-ZA" sz="1200" b="1" dirty="0">
                        <a:effectLst/>
                      </a:endParaRPr>
                    </a:p>
                    <a:p>
                      <a:pPr marL="136525" indent="-136525" algn="l">
                        <a:tabLst/>
                      </a:pPr>
                      <a:r>
                        <a:rPr lang="en-GB" sz="800" u="none" strike="noStrike" dirty="0">
                          <a:effectLst/>
                        </a:rPr>
                        <a:t> </a:t>
                      </a:r>
                      <a:endParaRPr lang="en-ZA" sz="1200" dirty="0">
                        <a:effectLst/>
                      </a:endParaRPr>
                    </a:p>
                    <a:p>
                      <a:pPr marL="136525" lvl="0" indent="-136525" algn="l">
                        <a:buFont typeface="Symbol" pitchFamily="2" charset="2"/>
                        <a:buChar char=""/>
                        <a:tabLst/>
                      </a:pPr>
                      <a:r>
                        <a:rPr lang="en-GB" sz="800" dirty="0">
                          <a:effectLst/>
                        </a:rPr>
                        <a:t>Financial Context</a:t>
                      </a:r>
                      <a:endParaRPr lang="en-ZA" sz="1200" dirty="0">
                        <a:effectLst/>
                      </a:endParaRPr>
                    </a:p>
                    <a:p>
                      <a:pPr marL="273050" lvl="0" indent="-136525" algn="l">
                        <a:buFont typeface="+mj-lt"/>
                        <a:buAutoNum type="arabicPeriod"/>
                        <a:tabLst/>
                      </a:pPr>
                      <a:r>
                        <a:rPr lang="en-GB" sz="800" dirty="0">
                          <a:effectLst/>
                        </a:rPr>
                        <a:t>Compromise Effect </a:t>
                      </a:r>
                      <a:endParaRPr lang="en-ZA" sz="1200" dirty="0">
                        <a:effectLst/>
                      </a:endParaRPr>
                    </a:p>
                    <a:p>
                      <a:pPr marL="273050" lvl="0" indent="-136525" algn="l">
                        <a:buFont typeface="+mj-lt"/>
                        <a:buAutoNum type="arabicPeriod"/>
                        <a:tabLst/>
                      </a:pPr>
                      <a:r>
                        <a:rPr lang="en-GB" sz="800" dirty="0">
                          <a:effectLst/>
                        </a:rPr>
                        <a:t>Attractiveness Effect</a:t>
                      </a:r>
                      <a:endParaRPr lang="en-ZA" sz="1200" dirty="0">
                        <a:effectLst/>
                      </a:endParaRPr>
                    </a:p>
                    <a:p>
                      <a:pPr marL="273050" lvl="0" indent="-136525" algn="l">
                        <a:buFont typeface="+mj-lt"/>
                        <a:buAutoNum type="arabicPeriod"/>
                        <a:tabLst/>
                      </a:pPr>
                      <a:r>
                        <a:rPr lang="en-GB" sz="800" dirty="0">
                          <a:effectLst/>
                        </a:rPr>
                        <a:t>Similarity Effect </a:t>
                      </a:r>
                      <a:endParaRPr lang="en-ZA" sz="1200" dirty="0">
                        <a:effectLst/>
                      </a:endParaRPr>
                    </a:p>
                    <a:p>
                      <a:pPr marL="273050" lvl="0" indent="-136525" algn="l">
                        <a:buFont typeface="+mj-lt"/>
                        <a:buAutoNum type="arabicPeriod"/>
                        <a:tabLst/>
                      </a:pPr>
                      <a:r>
                        <a:rPr lang="en-GB" sz="800" dirty="0">
                          <a:effectLst/>
                        </a:rPr>
                        <a:t>Trade-off Contrast</a:t>
                      </a:r>
                      <a:endParaRPr lang="en-ZA" sz="1200" dirty="0">
                        <a:effectLst/>
                      </a:endParaRPr>
                    </a:p>
                    <a:p>
                      <a:pPr marL="273050" lvl="0" indent="-136525" algn="l">
                        <a:buFont typeface="+mj-lt"/>
                        <a:buAutoNum type="arabicPeriod"/>
                        <a:tabLst/>
                      </a:pPr>
                      <a:r>
                        <a:rPr lang="en-GB" sz="800" dirty="0">
                          <a:effectLst/>
                        </a:rPr>
                        <a:t>Extremeness Avoidance</a:t>
                      </a:r>
                      <a:endParaRPr lang="en-ZA" sz="1200" dirty="0">
                        <a:effectLst/>
                      </a:endParaRPr>
                    </a:p>
                    <a:p>
                      <a:pPr marL="273050" lvl="0" indent="-136525" algn="l">
                        <a:buFont typeface="+mj-lt"/>
                        <a:buAutoNum type="arabicPeriod"/>
                        <a:tabLst/>
                      </a:pPr>
                      <a:r>
                        <a:rPr lang="en-GB" sz="800" dirty="0">
                          <a:effectLst/>
                        </a:rPr>
                        <a:t>Extremeness Avoidance with Polarisation</a:t>
                      </a:r>
                      <a:endParaRPr lang="en-ZA" sz="1200" dirty="0">
                        <a:effectLst/>
                      </a:endParaRPr>
                    </a:p>
                    <a:p>
                      <a:pPr marL="136525" indent="-136525" algn="l">
                        <a:tabLst/>
                      </a:pPr>
                      <a:r>
                        <a:rPr lang="en-GB" sz="800" dirty="0">
                          <a:effectLst/>
                        </a:rPr>
                        <a:t> </a:t>
                      </a:r>
                      <a:endParaRPr lang="en-ZA" sz="1200" dirty="0">
                        <a:effectLst/>
                      </a:endParaRPr>
                    </a:p>
                    <a:p>
                      <a:pPr marL="6350" indent="0" algn="ctr">
                        <a:tabLst/>
                      </a:pPr>
                      <a:r>
                        <a:rPr lang="en-GB" sz="800" b="1" i="1" dirty="0">
                          <a:effectLst/>
                        </a:rPr>
                        <a:t>Consider offering three versions of your product as a high-end option makes the middle version feel better value. The extremes you offer will have an impact on the choices in the middle.</a:t>
                      </a:r>
                      <a:endParaRPr lang="en-ZA" sz="1200" b="1" i="1"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Pricing </a:t>
                      </a:r>
                      <a:endParaRPr lang="en-ZA" sz="1200" b="1" dirty="0">
                        <a:effectLst/>
                      </a:endParaRPr>
                    </a:p>
                    <a:p>
                      <a:pPr marL="136525" indent="0" algn="l">
                        <a:tabLst/>
                      </a:pPr>
                      <a:r>
                        <a:rPr lang="en-GB" sz="800" dirty="0">
                          <a:effectLst/>
                        </a:rPr>
                        <a:t>“In theory, price should be a consequence of the value people attach to something. We should be willing to pay what we think something is worth. In practice, this causality runs backwards. The price that is demanded for something makes us value it.” – Rory Sutherland</a:t>
                      </a:r>
                      <a:endParaRPr lang="en-ZA" sz="1200" dirty="0">
                        <a:effectLst/>
                      </a:endParaRPr>
                    </a:p>
                    <a:p>
                      <a:pPr marL="136525" indent="-136525" algn="l">
                        <a:tabLst/>
                      </a:pPr>
                      <a:r>
                        <a:rPr lang="en-GB" sz="800" dirty="0">
                          <a:effectLst/>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a:txBody>
                    <a:bodyPr/>
                    <a:lstStyle/>
                    <a:p>
                      <a:pPr marL="7938" indent="-7938" algn="l">
                        <a:tabLst/>
                      </a:pPr>
                      <a:endParaRPr lang="en-GB" sz="800" b="1" u="sng" dirty="0">
                        <a:effectLst/>
                      </a:endParaRPr>
                    </a:p>
                    <a:p>
                      <a:pPr marL="7938" indent="-7938" algn="l">
                        <a:tabLst/>
                      </a:pPr>
                      <a:r>
                        <a:rPr lang="en-GB" sz="800" b="1" u="sng" dirty="0">
                          <a:effectLst/>
                        </a:rPr>
                        <a:t>ENHANCE PERSONAL RELEVANCE</a:t>
                      </a:r>
                      <a:endParaRPr lang="en-ZA" sz="1200" b="1"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Cocktail Party Effect</a:t>
                      </a:r>
                      <a:endParaRPr lang="en-ZA" sz="1200" b="1" dirty="0">
                        <a:effectLst/>
                      </a:endParaRPr>
                    </a:p>
                    <a:p>
                      <a:pPr marL="136525" indent="0" algn="l">
                        <a:tabLst/>
                      </a:pPr>
                      <a:r>
                        <a:rPr lang="en-GB" sz="800" dirty="0">
                          <a:effectLst/>
                        </a:rPr>
                        <a:t>According to a study published in the journal Brain Research, a key trigger for “tuning in” is when people hear their name. </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Bystander Effect</a:t>
                      </a:r>
                      <a:endParaRPr lang="en-ZA" sz="1200" b="1" dirty="0">
                        <a:effectLst/>
                      </a:endParaRPr>
                    </a:p>
                    <a:p>
                      <a:pPr marL="136525" indent="0" algn="l">
                        <a:tabLst/>
                      </a:pPr>
                      <a:r>
                        <a:rPr lang="en-GB" sz="800" dirty="0">
                          <a:effectLst/>
                        </a:rPr>
                        <a:t>Research has shown that, if asked en masse to do something, people think: why should I suffer the inconvenience of doing something, when others have also been asked?</a:t>
                      </a:r>
                      <a:endParaRPr lang="en-ZA" sz="1200" dirty="0">
                        <a:effectLst/>
                      </a:endParaRPr>
                    </a:p>
                    <a:p>
                      <a:pPr marL="136525" indent="-136525" algn="ctr">
                        <a:tabLst/>
                      </a:pPr>
                      <a:r>
                        <a:rPr lang="en-GB" sz="800" dirty="0">
                          <a:effectLst/>
                        </a:rPr>
                        <a:t> </a:t>
                      </a:r>
                      <a:endParaRPr lang="en-ZA" sz="1200" dirty="0">
                        <a:effectLst/>
                      </a:endParaRPr>
                    </a:p>
                    <a:p>
                      <a:pPr marL="6350" indent="0" algn="ctr">
                        <a:tabLst/>
                      </a:pPr>
                      <a:r>
                        <a:rPr lang="en-GB" sz="800" b="1" i="1" dirty="0">
                          <a:effectLst/>
                        </a:rPr>
                        <a:t>We can combat the Bystander Effect by personalising or </a:t>
                      </a:r>
                      <a:endParaRPr lang="en-ZA" sz="1200" b="1" i="1" dirty="0">
                        <a:effectLst/>
                      </a:endParaRPr>
                    </a:p>
                    <a:p>
                      <a:pPr marL="136525" indent="0" algn="ctr">
                        <a:tabLst/>
                      </a:pPr>
                      <a:r>
                        <a:rPr lang="en-GB" sz="800" b="1" i="1" dirty="0">
                          <a:effectLst/>
                        </a:rPr>
                        <a:t>localising our messaging.</a:t>
                      </a:r>
                      <a:endParaRPr lang="en-ZA" sz="1200" b="1" i="1"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Mood Bias </a:t>
                      </a:r>
                      <a:endParaRPr lang="en-ZA" sz="1200" b="1" dirty="0">
                        <a:effectLst/>
                      </a:endParaRPr>
                    </a:p>
                    <a:p>
                      <a:pPr marL="136525" indent="0" algn="l">
                        <a:tabLst/>
                      </a:pPr>
                      <a:r>
                        <a:rPr lang="en-GB" sz="800" dirty="0">
                          <a:effectLst/>
                        </a:rPr>
                        <a:t>When we are in a good mood, it signifies an absence of danger and, therefore, mitigates against our need to think critically.</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Fresh Start Effect</a:t>
                      </a:r>
                      <a:endParaRPr lang="en-ZA" sz="1200" b="1" dirty="0">
                        <a:effectLst/>
                      </a:endParaRPr>
                    </a:p>
                    <a:p>
                      <a:pPr marL="136525" indent="0" algn="l">
                        <a:tabLst/>
                      </a:pPr>
                      <a:r>
                        <a:rPr lang="en-GB" sz="800" dirty="0">
                          <a:effectLst/>
                        </a:rPr>
                        <a:t>People are more likely to pursue a behaviour or a goal when they feel there is some kind of fresh start or renewal, i.e. start of year, start of week, birthday.</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Halo Effect</a:t>
                      </a:r>
                      <a:endParaRPr lang="en-ZA" sz="1200" b="1" dirty="0">
                        <a:effectLst/>
                      </a:endParaRPr>
                    </a:p>
                    <a:p>
                      <a:pPr marL="136525" indent="0" algn="l">
                        <a:tabLst/>
                      </a:pPr>
                      <a:r>
                        <a:rPr lang="en-GB" sz="800" dirty="0">
                          <a:effectLst/>
                        </a:rPr>
                        <a:t>A positive impression created in one area influences opinion in another area.</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Representative Bias</a:t>
                      </a:r>
                      <a:endParaRPr lang="en-ZA" sz="1200" b="1" dirty="0">
                        <a:effectLst/>
                      </a:endParaRPr>
                    </a:p>
                    <a:p>
                      <a:pPr marL="136525" indent="0" algn="l">
                        <a:tabLst/>
                      </a:pPr>
                      <a:r>
                        <a:rPr lang="en-GB" sz="800" dirty="0">
                          <a:effectLst/>
                        </a:rPr>
                        <a:t>Making judgements on the basis of a problem’s resemblance or similarity to a known quantity. </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Distinctiveness Bias</a:t>
                      </a:r>
                      <a:endParaRPr lang="en-ZA" sz="1200" b="1" dirty="0">
                        <a:effectLst/>
                      </a:endParaRPr>
                    </a:p>
                    <a:p>
                      <a:pPr marL="136525" indent="0" algn="l">
                        <a:tabLst/>
                      </a:pPr>
                      <a:r>
                        <a:rPr lang="en-GB" sz="800" dirty="0">
                          <a:effectLst/>
                        </a:rPr>
                        <a:t>It has been scientifically proven that when something is distinctive, i.e. not "what is expected", it is also more memorable. </a:t>
                      </a:r>
                      <a:endParaRPr lang="en-ZA" sz="1200" dirty="0">
                        <a:effectLst/>
                      </a:endParaRPr>
                    </a:p>
                    <a:p>
                      <a:pPr marL="136525" indent="-136525" algn="l">
                        <a:tabLst/>
                      </a:pPr>
                      <a:r>
                        <a:rPr lang="en-GB" sz="800" dirty="0">
                          <a:effectLst/>
                        </a:rPr>
                        <a:t> </a:t>
                      </a:r>
                      <a:endParaRPr lang="en-ZA" sz="1200" dirty="0">
                        <a:effectLst/>
                      </a:endParaRPr>
                    </a:p>
                    <a:p>
                      <a:pPr marL="136525" indent="-136525" algn="l">
                        <a:tabLst/>
                      </a:pPr>
                      <a:r>
                        <a:rPr lang="en-GB" sz="800" dirty="0">
                          <a:effectLst/>
                        </a:rPr>
                        <a:t> </a:t>
                      </a:r>
                      <a:endParaRPr lang="en-ZA" sz="1200" dirty="0">
                        <a:effectLst/>
                      </a:endParaRPr>
                    </a:p>
                    <a:p>
                      <a:pPr marL="136525" indent="-136525" algn="l">
                        <a:tabLst/>
                      </a:pPr>
                      <a:r>
                        <a:rPr lang="en-GB" sz="800" b="1" u="sng" dirty="0">
                          <a:effectLst/>
                        </a:rPr>
                        <a:t>TIME RELEVANCE</a:t>
                      </a:r>
                      <a:endParaRPr lang="en-ZA" sz="1200" b="1" dirty="0">
                        <a:effectLst/>
                      </a:endParaRPr>
                    </a:p>
                    <a:p>
                      <a:pPr marL="136525" indent="-136525" algn="l">
                        <a:tabLst/>
                      </a:pPr>
                      <a:r>
                        <a:rPr lang="en-GB" sz="800" u="none" strike="noStrike" dirty="0">
                          <a:effectLst/>
                        </a:rPr>
                        <a:t> </a:t>
                      </a:r>
                      <a:endParaRPr lang="en-ZA" sz="1200" dirty="0">
                        <a:effectLst/>
                      </a:endParaRPr>
                    </a:p>
                    <a:p>
                      <a:pPr marL="136525" lvl="0" indent="-136525" algn="l">
                        <a:buFont typeface="Symbol" pitchFamily="2" charset="2"/>
                        <a:buChar char=""/>
                        <a:tabLst/>
                      </a:pPr>
                      <a:r>
                        <a:rPr lang="en-GB" sz="800" b="1" dirty="0">
                          <a:effectLst/>
                        </a:rPr>
                        <a:t>Peak-End Rule </a:t>
                      </a:r>
                      <a:endParaRPr lang="en-ZA" sz="1200" b="1" dirty="0">
                        <a:effectLst/>
                      </a:endParaRPr>
                    </a:p>
                    <a:p>
                      <a:pPr marL="136525" indent="0" algn="l">
                        <a:tabLst/>
                      </a:pPr>
                      <a:r>
                        <a:rPr lang="en-GB" sz="800" dirty="0">
                          <a:effectLst/>
                        </a:rPr>
                        <a:t>People do not perceive an experience in total, but as the average of its peak, whether pleasant or unpleasant, and how it ended. </a:t>
                      </a:r>
                      <a:endParaRPr lang="en-ZA" sz="1200" dirty="0">
                        <a:effectLst/>
                      </a:endParaRPr>
                    </a:p>
                    <a:p>
                      <a:pPr marL="136525" indent="-136525" algn="ctr">
                        <a:tabLst/>
                      </a:pPr>
                      <a:r>
                        <a:rPr lang="en-GB" sz="800" dirty="0">
                          <a:effectLst/>
                        </a:rPr>
                        <a:t> </a:t>
                      </a:r>
                      <a:endParaRPr lang="en-ZA" sz="1200" dirty="0">
                        <a:effectLst/>
                      </a:endParaRPr>
                    </a:p>
                    <a:p>
                      <a:pPr marL="6350" indent="0" algn="ctr">
                        <a:tabLst/>
                      </a:pPr>
                      <a:r>
                        <a:rPr lang="en-GB" sz="800" b="1" i="1" dirty="0">
                          <a:effectLst/>
                        </a:rPr>
                        <a:t>Give a gift at the end of the experience to confirm with customers that they’ve made the right choice by going with our brand.</a:t>
                      </a:r>
                      <a:endParaRPr lang="en-ZA" sz="1200" b="1" i="1"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Present Bias</a:t>
                      </a:r>
                      <a:endParaRPr lang="en-ZA" sz="1200" b="1" dirty="0">
                        <a:effectLst/>
                      </a:endParaRPr>
                    </a:p>
                    <a:p>
                      <a:pPr marL="136525" indent="0" algn="l">
                        <a:tabLst/>
                      </a:pPr>
                      <a:r>
                        <a:rPr lang="en-GB" sz="800" dirty="0">
                          <a:effectLst/>
                        </a:rPr>
                        <a:t>People have a stronger preference for more immediate payoffs relative to later payoffs. </a:t>
                      </a:r>
                      <a:endParaRPr lang="en-ZA" sz="1200" dirty="0">
                        <a:effectLst/>
                      </a:endParaRPr>
                    </a:p>
                    <a:p>
                      <a:pPr marL="136525" indent="-136525" algn="l">
                        <a:tabLst/>
                      </a:pPr>
                      <a:r>
                        <a:rPr lang="en-GB" sz="800" dirty="0">
                          <a:effectLst/>
                        </a:rPr>
                        <a:t> </a:t>
                      </a:r>
                      <a:endParaRPr lang="en-ZA" sz="1200" dirty="0">
                        <a:effectLst/>
                      </a:endParaRPr>
                    </a:p>
                    <a:p>
                      <a:pPr marL="136525" indent="-136525" algn="l">
                        <a:buFont typeface="Arial" panose="020B0604020202020204" pitchFamily="34" charset="0"/>
                        <a:buChar char="•"/>
                        <a:tabLst/>
                      </a:pPr>
                      <a:r>
                        <a:rPr lang="en-US" sz="800" b="1" dirty="0">
                          <a:effectLst/>
                        </a:rPr>
                        <a:t>Reward Scheduling</a:t>
                      </a:r>
                      <a:endParaRPr lang="en-ZA" sz="1200" b="1" dirty="0">
                        <a:effectLst/>
                      </a:endParaRPr>
                    </a:p>
                    <a:p>
                      <a:pPr marL="136525" indent="0" algn="l">
                        <a:tabLst/>
                      </a:pPr>
                      <a:r>
                        <a:rPr lang="en-GB" sz="800" dirty="0">
                          <a:effectLst/>
                        </a:rPr>
                        <a:t>This gamification principle describes the timing with which rewards are presented to users and/or customers.</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Hyperbolic Discounting</a:t>
                      </a:r>
                      <a:endParaRPr lang="en-ZA" sz="1200" b="1" dirty="0">
                        <a:effectLst/>
                      </a:endParaRPr>
                    </a:p>
                    <a:p>
                      <a:pPr marL="136525" indent="0" algn="l">
                        <a:tabLst/>
                      </a:pPr>
                      <a:r>
                        <a:rPr lang="en-GB" sz="800" dirty="0">
                          <a:effectLst/>
                        </a:rPr>
                        <a:t>Hyperbolic discounting refers to the tendency for people to increasingly choose a smaller-sooner reward over a larger-later reward.</a:t>
                      </a:r>
                      <a:endParaRPr lang="en-ZA" sz="1200" dirty="0">
                        <a:effectLst/>
                      </a:endParaRPr>
                    </a:p>
                    <a:p>
                      <a:pPr marL="136525" indent="-136525" algn="l">
                        <a:tabLst/>
                      </a:pPr>
                      <a:r>
                        <a:rPr lang="en-GB" sz="800" dirty="0">
                          <a:effectLst/>
                        </a:rPr>
                        <a:t> </a:t>
                      </a:r>
                      <a:endParaRPr lang="en-ZA" sz="1200" dirty="0">
                        <a:effectLst/>
                      </a:endParaRPr>
                    </a:p>
                    <a:p>
                      <a:pPr marL="136525" indent="-136525" algn="l">
                        <a:tabLst/>
                      </a:pPr>
                      <a:r>
                        <a:rPr lang="en-GB" sz="800" dirty="0">
                          <a:effectLst/>
                        </a:rPr>
                        <a:t> </a:t>
                      </a:r>
                      <a:endParaRPr lang="en-ZA" sz="1200" dirty="0">
                        <a:effectLst/>
                      </a:endParaRPr>
                    </a:p>
                    <a:p>
                      <a:pPr marL="136525" indent="-136525" algn="l">
                        <a:tabLst/>
                      </a:pPr>
                      <a:r>
                        <a:rPr lang="en-GB" sz="800" b="1" u="sng" dirty="0">
                          <a:effectLst/>
                        </a:rPr>
                        <a:t>FINANCIAL RELEVANCE</a:t>
                      </a:r>
                      <a:endParaRPr lang="en-ZA" sz="1200" b="1"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Mental Accounting</a:t>
                      </a:r>
                      <a:endParaRPr lang="en-ZA" sz="1200" b="1" dirty="0">
                        <a:effectLst/>
                      </a:endParaRPr>
                    </a:p>
                    <a:p>
                      <a:pPr marL="136525" indent="0" algn="l">
                        <a:tabLst/>
                      </a:pPr>
                      <a:r>
                        <a:rPr lang="en-GB" sz="800" dirty="0">
                          <a:effectLst/>
                        </a:rPr>
                        <a:t>Money that is designated toward a particular cause is more likely to be spent on that cause. Earmarking can be achieved by physically segregating money.</a:t>
                      </a:r>
                      <a:endParaRPr lang="en-ZA" sz="1200" dirty="0">
                        <a:effectLst/>
                      </a:endParaRPr>
                    </a:p>
                    <a:p>
                      <a:pPr marL="136525" indent="-136525" algn="l">
                        <a:tabLst/>
                      </a:pPr>
                      <a:r>
                        <a:rPr lang="en-GB" sz="800" dirty="0">
                          <a:effectLst/>
                        </a:rPr>
                        <a:t> </a:t>
                      </a:r>
                      <a:endParaRPr lang="en-ZA" sz="1200" dirty="0">
                        <a:effectLst/>
                      </a:endParaRPr>
                    </a:p>
                    <a:p>
                      <a:pPr marL="136525" indent="-136525" algn="l">
                        <a:tabLst/>
                      </a:pPr>
                      <a:r>
                        <a:rPr lang="en-GB" sz="800" dirty="0">
                          <a:effectLst/>
                        </a:rPr>
                        <a:t> </a:t>
                      </a:r>
                      <a:endParaRPr lang="en-ZA" sz="1200" dirty="0">
                        <a:effectLst/>
                      </a:endParaRPr>
                    </a:p>
                    <a:p>
                      <a:pPr marL="136525" indent="-136525" algn="l">
                        <a:tabLst/>
                      </a:pPr>
                      <a:r>
                        <a:rPr lang="en-GB" sz="800" b="1" u="sng" dirty="0">
                          <a:effectLst/>
                        </a:rPr>
                        <a:t>ADDRESS INERTIA</a:t>
                      </a:r>
                      <a:endParaRPr lang="en-ZA" sz="1200" b="1" dirty="0">
                        <a:effectLst/>
                      </a:endParaRPr>
                    </a:p>
                    <a:p>
                      <a:pPr marL="136525" indent="-136525" algn="l">
                        <a:tabLst/>
                      </a:pPr>
                      <a:r>
                        <a:rPr lang="en-GB" sz="800" u="none" strike="noStrike" dirty="0">
                          <a:effectLst/>
                        </a:rPr>
                        <a:t> </a:t>
                      </a:r>
                      <a:endParaRPr lang="en-ZA" sz="1200" dirty="0">
                        <a:effectLst/>
                      </a:endParaRPr>
                    </a:p>
                    <a:p>
                      <a:pPr marL="136525" lvl="0" indent="-136525" algn="l">
                        <a:buFont typeface="Symbol" pitchFamily="2" charset="2"/>
                        <a:buChar char=""/>
                        <a:tabLst/>
                      </a:pPr>
                      <a:r>
                        <a:rPr lang="en-GB" sz="800" b="1" dirty="0">
                          <a:effectLst/>
                        </a:rPr>
                        <a:t>Status Quo Bias</a:t>
                      </a:r>
                      <a:endParaRPr lang="en-ZA" sz="1200" b="1" dirty="0">
                        <a:effectLst/>
                      </a:endParaRPr>
                    </a:p>
                    <a:p>
                      <a:pPr marL="136525" indent="0" algn="l">
                        <a:tabLst/>
                      </a:pPr>
                      <a:r>
                        <a:rPr lang="en-GB" sz="800" dirty="0">
                          <a:effectLst/>
                        </a:rPr>
                        <a:t>Status quo bias refers to an individual’s preference to maintain their current state even if a change in their circumstances would provide better options. </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Active Choice</a:t>
                      </a:r>
                      <a:endParaRPr lang="en-ZA" sz="1200" b="1" dirty="0">
                        <a:effectLst/>
                      </a:endParaRPr>
                    </a:p>
                    <a:p>
                      <a:pPr marL="136525" indent="0" algn="l">
                        <a:tabLst/>
                      </a:pPr>
                      <a:r>
                        <a:rPr lang="en-GB" sz="800" dirty="0">
                          <a:effectLst/>
                        </a:rPr>
                        <a:t>Highlight the fact that a decision needs to be made and increase the attention paid to the decision-making process.</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Picture Superiority</a:t>
                      </a:r>
                      <a:endParaRPr lang="en-ZA" sz="1200" b="1" dirty="0">
                        <a:effectLst/>
                      </a:endParaRPr>
                    </a:p>
                    <a:p>
                      <a:pPr marL="136525" indent="0" algn="l">
                        <a:tabLst/>
                      </a:pPr>
                      <a:r>
                        <a:rPr lang="en-GB" sz="800" dirty="0">
                          <a:effectLst/>
                        </a:rPr>
                        <a:t>Using imagery relevant to the target audience.</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Framing Effect</a:t>
                      </a:r>
                      <a:endParaRPr lang="en-ZA" sz="1200" b="1" dirty="0">
                        <a:effectLst/>
                      </a:endParaRPr>
                    </a:p>
                    <a:p>
                      <a:pPr marL="136525" indent="0" algn="l">
                        <a:tabLst/>
                      </a:pPr>
                      <a:r>
                        <a:rPr lang="en-GB" sz="800" dirty="0">
                          <a:effectLst/>
                        </a:rPr>
                        <a:t>This principle states that decisions are influenced by the way information is shown.</a:t>
                      </a:r>
                      <a:endParaRPr lang="en-ZA" sz="1200" dirty="0">
                        <a:effectLst/>
                      </a:endParaRPr>
                    </a:p>
                    <a:p>
                      <a:pPr marL="136525" indent="-136525" algn="l">
                        <a:tabLst/>
                      </a:pPr>
                      <a:r>
                        <a:rPr lang="en-GB" sz="800" dirty="0">
                          <a:effectLst/>
                        </a:rPr>
                        <a:t> </a:t>
                      </a:r>
                      <a:endParaRPr lang="en-ZA" sz="1200" dirty="0">
                        <a:effectLst/>
                      </a:endParaRPr>
                    </a:p>
                    <a:p>
                      <a:pPr marL="136525" lvl="0" indent="-128588" algn="l">
                        <a:buFont typeface="Symbol" pitchFamily="2" charset="2"/>
                        <a:buChar char=""/>
                        <a:tabLst/>
                      </a:pPr>
                      <a:r>
                        <a:rPr lang="en-GB" sz="800" b="1" dirty="0">
                          <a:effectLst/>
                        </a:rPr>
                        <a:t>Question-behaviour effect</a:t>
                      </a:r>
                      <a:endParaRPr lang="en-ZA" sz="1200" b="1" dirty="0">
                        <a:effectLst/>
                      </a:endParaRPr>
                    </a:p>
                    <a:p>
                      <a:pPr marL="136525" indent="0" algn="l">
                        <a:tabLst/>
                      </a:pPr>
                      <a:r>
                        <a:rPr lang="en-GB" sz="800" u="sng" dirty="0">
                          <a:effectLst/>
                        </a:rPr>
                        <a:t>B</a:t>
                      </a:r>
                      <a:r>
                        <a:rPr lang="en-GB" sz="800" dirty="0">
                          <a:effectLst/>
                        </a:rPr>
                        <a:t>y framing headings as a question, better interaction is achieved.</a:t>
                      </a:r>
                      <a:endParaRPr lang="en-ZA" sz="1200" dirty="0">
                        <a:effectLst/>
                      </a:endParaRPr>
                    </a:p>
                    <a:p>
                      <a:pPr marL="136525" indent="-136525" algn="l">
                        <a:tabLst/>
                      </a:pPr>
                      <a:r>
                        <a:rPr lang="en-GB" sz="800" dirty="0">
                          <a:effectLst/>
                        </a:rPr>
                        <a:t> </a:t>
                      </a:r>
                      <a:endParaRPr lang="en-ZA" sz="1200" dirty="0">
                        <a:effectLst/>
                      </a:endParaRPr>
                    </a:p>
                    <a:p>
                      <a:pPr marL="136525" lvl="0" indent="-136525" algn="l">
                        <a:buFont typeface="Symbol" pitchFamily="2" charset="2"/>
                        <a:buChar char=""/>
                        <a:tabLst/>
                      </a:pPr>
                      <a:r>
                        <a:rPr lang="en-GB" sz="800" b="1" dirty="0">
                          <a:effectLst/>
                        </a:rPr>
                        <a:t>Salience Effect</a:t>
                      </a:r>
                      <a:endParaRPr lang="en-ZA" sz="1200" b="1" dirty="0">
                        <a:effectLst/>
                      </a:endParaRPr>
                    </a:p>
                    <a:p>
                      <a:pPr marL="136525" indent="0" algn="l">
                        <a:tabLst/>
                      </a:pPr>
                      <a:r>
                        <a:rPr lang="en-GB" sz="800" dirty="0">
                          <a:effectLst/>
                        </a:rPr>
                        <a:t>Salience describes how prominent or emotionally striking something is.</a:t>
                      </a:r>
                      <a:endParaRPr lang="en-ZA" sz="1200" dirty="0">
                        <a:effectLst/>
                      </a:endParaRPr>
                    </a:p>
                    <a:p>
                      <a:pPr marL="136525" indent="-136525" algn="l">
                        <a:tabLst/>
                      </a:pPr>
                      <a:r>
                        <a:rPr lang="en-GB" sz="800" dirty="0">
                          <a:effectLst/>
                        </a:rPr>
                        <a:t> </a:t>
                      </a:r>
                      <a:endParaRPr lang="en-ZA" sz="1200" dirty="0">
                        <a:effectLst/>
                      </a:endParaRPr>
                    </a:p>
                    <a:p>
                      <a:pPr marL="136525" indent="-136525" algn="l">
                        <a:tabLst/>
                      </a:pPr>
                      <a:r>
                        <a:rPr lang="en-GB" sz="800" dirty="0">
                          <a:effectLst/>
                        </a:rPr>
                        <a:t> </a:t>
                      </a:r>
                      <a:endParaRPr lang="en-ZA" sz="1200" dirty="0">
                        <a:effectLst/>
                      </a:endParaRPr>
                    </a:p>
                    <a:p>
                      <a:pPr algn="l"/>
                      <a:r>
                        <a:rPr lang="en-GB" sz="800" dirty="0">
                          <a:effectLst/>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a:txBody>
                    <a:bodyPr/>
                    <a:lstStyle/>
                    <a:p>
                      <a:pPr algn="l"/>
                      <a:endParaRPr lang="en-GB" sz="800" b="1" u="sng" dirty="0">
                        <a:effectLst/>
                      </a:endParaRPr>
                    </a:p>
                    <a:p>
                      <a:pPr algn="l"/>
                      <a:r>
                        <a:rPr lang="en-GB" sz="800" b="1" u="sng" dirty="0">
                          <a:effectLst/>
                        </a:rPr>
                        <a:t>MINIMISE EFFORT</a:t>
                      </a:r>
                      <a:endParaRPr lang="en-ZA" sz="1200" b="1" dirty="0">
                        <a:effectLst/>
                      </a:endParaRPr>
                    </a:p>
                    <a:p>
                      <a:pPr algn="l"/>
                      <a:r>
                        <a:rPr lang="en-GB" sz="800" dirty="0">
                          <a:effectLst/>
                        </a:rPr>
                        <a:t> </a:t>
                      </a:r>
                      <a:endParaRPr lang="en-ZA" sz="1200" dirty="0">
                        <a:effectLst/>
                      </a:endParaRPr>
                    </a:p>
                    <a:p>
                      <a:pPr marL="136525" lvl="0" indent="-128588" algn="l">
                        <a:buFont typeface="Symbol" pitchFamily="2" charset="2"/>
                        <a:buChar char=""/>
                        <a:tabLst/>
                      </a:pPr>
                      <a:r>
                        <a:rPr lang="en-GB" sz="800" b="1" dirty="0">
                          <a:effectLst/>
                        </a:rPr>
                        <a:t>Cognitive Load </a:t>
                      </a:r>
                      <a:endParaRPr lang="en-ZA" sz="1200" b="1" dirty="0">
                        <a:effectLst/>
                      </a:endParaRPr>
                    </a:p>
                    <a:p>
                      <a:pPr marL="273050" lvl="1" indent="-136525" algn="l">
                        <a:buFont typeface="Symbol" pitchFamily="2" charset="2"/>
                        <a:buChar char=""/>
                        <a:tabLst/>
                      </a:pPr>
                      <a:r>
                        <a:rPr lang="en-GB" sz="800" dirty="0">
                          <a:effectLst/>
                        </a:rPr>
                        <a:t>Decision Paralysis</a:t>
                      </a:r>
                      <a:endParaRPr lang="en-ZA" sz="1200" dirty="0">
                        <a:effectLst/>
                      </a:endParaRPr>
                    </a:p>
                    <a:p>
                      <a:pPr marL="273050" lvl="1" indent="-136525" algn="l">
                        <a:buFont typeface="Symbol" pitchFamily="2" charset="2"/>
                        <a:buChar char=""/>
                        <a:tabLst/>
                      </a:pPr>
                      <a:r>
                        <a:rPr lang="en-GB" sz="800" dirty="0">
                          <a:effectLst/>
                        </a:rPr>
                        <a:t>Choice/Information overload</a:t>
                      </a:r>
                      <a:endParaRPr lang="en-ZA" sz="1200" dirty="0">
                        <a:effectLst/>
                      </a:endParaRPr>
                    </a:p>
                    <a:p>
                      <a:pPr marL="273050" lvl="1" indent="-136525" algn="l">
                        <a:buFont typeface="Symbol" pitchFamily="2" charset="2"/>
                        <a:buChar char=""/>
                        <a:tabLst/>
                      </a:pPr>
                      <a:r>
                        <a:rPr lang="en-GB" sz="800" dirty="0">
                          <a:effectLst/>
                        </a:rPr>
                        <a:t>Choice paradox</a:t>
                      </a:r>
                      <a:endParaRPr lang="en-ZA" sz="1200" dirty="0">
                        <a:effectLst/>
                      </a:endParaRPr>
                    </a:p>
                    <a:p>
                      <a:pPr marL="136525" indent="0" algn="l">
                        <a:tabLst/>
                      </a:pPr>
                      <a:r>
                        <a:rPr lang="en-GB" sz="800" dirty="0">
                          <a:effectLst/>
                        </a:rPr>
                        <a:t>The easier it is to take in and process information, the better people feel - we try and avoid deep, rational thinking, if we can. </a:t>
                      </a:r>
                      <a:endParaRPr lang="en-ZA" sz="1200" dirty="0">
                        <a:effectLst/>
                      </a:endParaRPr>
                    </a:p>
                    <a:p>
                      <a:pPr marL="136525" indent="-128588" algn="l">
                        <a:tabLst/>
                      </a:pPr>
                      <a:r>
                        <a:rPr lang="en-GB" sz="800" dirty="0">
                          <a:effectLst/>
                        </a:rPr>
                        <a:t> </a:t>
                      </a:r>
                      <a:endParaRPr lang="en-ZA" sz="1200" dirty="0">
                        <a:effectLst/>
                      </a:endParaRPr>
                    </a:p>
                    <a:p>
                      <a:pPr marL="136525" lvl="0" indent="-128588" algn="l">
                        <a:buFont typeface="Symbol" pitchFamily="2" charset="2"/>
                        <a:buChar char=""/>
                        <a:tabLst/>
                      </a:pPr>
                      <a:r>
                        <a:rPr lang="en-GB" sz="800" b="1" dirty="0">
                          <a:effectLst/>
                        </a:rPr>
                        <a:t>Decision Fatigue</a:t>
                      </a:r>
                      <a:endParaRPr lang="en-ZA" sz="1200" b="1" dirty="0">
                        <a:effectLst/>
                      </a:endParaRPr>
                    </a:p>
                    <a:p>
                      <a:pPr marL="136525" indent="0" algn="l">
                        <a:tabLst/>
                      </a:pPr>
                      <a:r>
                        <a:rPr lang="en-GB" sz="800" dirty="0">
                          <a:effectLst/>
                        </a:rPr>
                        <a:t>Decision fatigue describes how a series of choices can exhaust people's brains and make them more susceptible to poor decision making. </a:t>
                      </a:r>
                      <a:endParaRPr lang="en-ZA" sz="1200" dirty="0">
                        <a:effectLst/>
                      </a:endParaRPr>
                    </a:p>
                    <a:p>
                      <a:pPr marL="136525" indent="-128588" algn="l">
                        <a:tabLst/>
                      </a:pPr>
                      <a:r>
                        <a:rPr lang="en-GB" sz="800" dirty="0">
                          <a:effectLst/>
                        </a:rPr>
                        <a:t> </a:t>
                      </a:r>
                      <a:endParaRPr lang="en-ZA" sz="1200" dirty="0">
                        <a:effectLst/>
                      </a:endParaRPr>
                    </a:p>
                    <a:p>
                      <a:pPr marL="136525" lvl="0" indent="-128588" algn="l">
                        <a:buFont typeface="Symbol" pitchFamily="2" charset="2"/>
                        <a:buChar char=""/>
                        <a:tabLst/>
                      </a:pPr>
                      <a:r>
                        <a:rPr lang="en-GB" sz="800" b="1" dirty="0">
                          <a:effectLst/>
                        </a:rPr>
                        <a:t>Satisficing</a:t>
                      </a:r>
                      <a:endParaRPr lang="en-ZA" sz="1200" b="1" dirty="0">
                        <a:effectLst/>
                      </a:endParaRPr>
                    </a:p>
                    <a:p>
                      <a:pPr marL="136525" indent="0" algn="l">
                        <a:tabLst/>
                      </a:pPr>
                      <a:r>
                        <a:rPr lang="en-GB" sz="800" dirty="0">
                          <a:effectLst/>
                        </a:rPr>
                        <a:t>As a heuristic, satisficing individuals will choose options that meet basic decision criteria. </a:t>
                      </a:r>
                      <a:endParaRPr lang="en-ZA" sz="1200" dirty="0">
                        <a:effectLst/>
                      </a:endParaRPr>
                    </a:p>
                    <a:p>
                      <a:pPr marL="136525" indent="-128588" algn="l">
                        <a:tabLst/>
                      </a:pPr>
                      <a:r>
                        <a:rPr lang="en-GB" sz="800" dirty="0">
                          <a:effectLst/>
                        </a:rPr>
                        <a:t> </a:t>
                      </a:r>
                      <a:endParaRPr lang="en-ZA" sz="1200" dirty="0">
                        <a:effectLst/>
                      </a:endParaRPr>
                    </a:p>
                    <a:p>
                      <a:pPr marL="136525" indent="-130175" algn="l">
                        <a:buFont typeface="Arial" panose="020B0604020202020204" pitchFamily="34" charset="0"/>
                        <a:buChar char="•"/>
                        <a:tabLst/>
                      </a:pPr>
                      <a:r>
                        <a:rPr lang="en-GB" sz="800" b="1" dirty="0">
                          <a:effectLst/>
                        </a:rPr>
                        <a:t>Chunking</a:t>
                      </a:r>
                      <a:endParaRPr lang="en-ZA" sz="1200" b="1" dirty="0">
                        <a:effectLst/>
                      </a:endParaRPr>
                    </a:p>
                    <a:p>
                      <a:pPr marL="136525" indent="0" algn="l">
                        <a:tabLst/>
                      </a:pPr>
                      <a:r>
                        <a:rPr lang="en-GB" sz="800" dirty="0">
                          <a:effectLst/>
                        </a:rPr>
                        <a:t>Chunking makes information easy to understand, remember, and communicate.</a:t>
                      </a:r>
                      <a:endParaRPr lang="en-ZA" sz="1200" dirty="0">
                        <a:effectLst/>
                      </a:endParaRPr>
                    </a:p>
                    <a:p>
                      <a:pPr marL="136525" indent="-128588" algn="l">
                        <a:tabLst/>
                      </a:pPr>
                      <a:r>
                        <a:rPr lang="en-GB" sz="800" dirty="0">
                          <a:effectLst/>
                        </a:rPr>
                        <a:t> </a:t>
                      </a:r>
                      <a:endParaRPr lang="en-ZA" sz="1200" dirty="0">
                        <a:effectLst/>
                      </a:endParaRPr>
                    </a:p>
                    <a:p>
                      <a:pPr marL="136525" lvl="0" indent="-128588" algn="l">
                        <a:buFont typeface="Symbol" pitchFamily="2" charset="2"/>
                        <a:buChar char=""/>
                        <a:tabLst/>
                      </a:pPr>
                      <a:r>
                        <a:rPr lang="en-GB" sz="800" b="1" dirty="0">
                          <a:effectLst/>
                        </a:rPr>
                        <a:t>Decoy Effect (Attraction Effect / Asymmetric Dominance Effect)</a:t>
                      </a:r>
                      <a:endParaRPr lang="en-ZA" sz="1200" b="1" dirty="0">
                        <a:effectLst/>
                      </a:endParaRPr>
                    </a:p>
                    <a:p>
                      <a:pPr marL="136525" indent="0" algn="l">
                        <a:tabLst/>
                      </a:pPr>
                      <a:r>
                        <a:rPr lang="en-GB" sz="800" dirty="0">
                          <a:effectLst/>
                        </a:rPr>
                        <a:t>Introducing a seemingly irrelevant option can change the context and make the desired choice more attractive.</a:t>
                      </a:r>
                      <a:endParaRPr lang="en-ZA" sz="1200" dirty="0">
                        <a:effectLst/>
                      </a:endParaRPr>
                    </a:p>
                    <a:p>
                      <a:pPr marL="136525" indent="-128588" algn="l">
                        <a:tabLst/>
                      </a:pPr>
                      <a:r>
                        <a:rPr lang="en-GB" sz="800" dirty="0">
                          <a:effectLst/>
                        </a:rPr>
                        <a:t> </a:t>
                      </a:r>
                      <a:endParaRPr lang="en-ZA" sz="1200" dirty="0">
                        <a:effectLst/>
                      </a:endParaRPr>
                    </a:p>
                    <a:p>
                      <a:pPr marL="136525" lvl="0" indent="-128588" algn="l">
                        <a:buFont typeface="Symbol" pitchFamily="2" charset="2"/>
                        <a:buChar char=""/>
                        <a:tabLst/>
                      </a:pPr>
                      <a:r>
                        <a:rPr lang="en-GB" sz="800" b="1" dirty="0">
                          <a:effectLst/>
                        </a:rPr>
                        <a:t>Partitioning/Bracketing</a:t>
                      </a:r>
                      <a:endParaRPr lang="en-ZA" sz="1200" b="1" dirty="0">
                        <a:effectLst/>
                      </a:endParaRPr>
                    </a:p>
                    <a:p>
                      <a:pPr marL="136525" indent="0" algn="l">
                        <a:tabLst/>
                      </a:pPr>
                      <a:r>
                        <a:rPr lang="en-GB" sz="800" dirty="0">
                          <a:effectLst/>
                        </a:rPr>
                        <a:t>Partitioning multiple objects into separate categories increases the nature of the choice process between those alternatives.</a:t>
                      </a:r>
                      <a:endParaRPr lang="en-ZA" sz="1200" dirty="0">
                        <a:effectLst/>
                      </a:endParaRPr>
                    </a:p>
                    <a:p>
                      <a:pPr marL="136525" indent="-128588" algn="l">
                        <a:tabLst/>
                      </a:pPr>
                      <a:r>
                        <a:rPr lang="en-GB" sz="800" dirty="0">
                          <a:effectLst/>
                        </a:rPr>
                        <a:t> </a:t>
                      </a:r>
                      <a:endParaRPr lang="en-ZA" sz="1200" dirty="0">
                        <a:effectLst/>
                      </a:endParaRPr>
                    </a:p>
                    <a:p>
                      <a:pPr marL="136525" lvl="0" indent="-128588" algn="l">
                        <a:buFont typeface="Symbol" pitchFamily="2" charset="2"/>
                        <a:buChar char=""/>
                        <a:tabLst/>
                      </a:pPr>
                      <a:r>
                        <a:rPr lang="en-GB" sz="800" b="1" dirty="0">
                          <a:effectLst/>
                        </a:rPr>
                        <a:t>Channel Factors</a:t>
                      </a:r>
                      <a:endParaRPr lang="en-ZA" sz="1200" b="1" dirty="0">
                        <a:effectLst/>
                      </a:endParaRPr>
                    </a:p>
                    <a:p>
                      <a:pPr marL="136525" indent="0" algn="l">
                        <a:tabLst/>
                      </a:pPr>
                      <a:r>
                        <a:rPr lang="en-GB" sz="800" dirty="0">
                          <a:effectLst/>
                        </a:rPr>
                        <a:t>Eliminating features that hinder the task will increase the likelihood of completion.</a:t>
                      </a:r>
                      <a:endParaRPr lang="en-ZA" sz="1200" dirty="0">
                        <a:effectLst/>
                      </a:endParaRPr>
                    </a:p>
                    <a:p>
                      <a:pPr marL="136525" indent="-128588" algn="l">
                        <a:tabLst/>
                      </a:pPr>
                      <a:r>
                        <a:rPr lang="en-GB" sz="800" dirty="0">
                          <a:effectLst/>
                        </a:rPr>
                        <a:t> </a:t>
                      </a:r>
                      <a:endParaRPr lang="en-ZA" sz="1200" dirty="0">
                        <a:effectLst/>
                      </a:endParaRPr>
                    </a:p>
                    <a:p>
                      <a:pPr marL="136525" lvl="0" indent="-128588" algn="l">
                        <a:buFont typeface="Symbol" pitchFamily="2" charset="2"/>
                        <a:buChar char=""/>
                        <a:tabLst/>
                      </a:pPr>
                      <a:r>
                        <a:rPr lang="en-GB" sz="800" b="1" dirty="0">
                          <a:effectLst/>
                        </a:rPr>
                        <a:t>Cognitive Ease</a:t>
                      </a:r>
                      <a:endParaRPr lang="en-ZA" sz="1200" b="1" dirty="0">
                        <a:effectLst/>
                      </a:endParaRPr>
                    </a:p>
                    <a:p>
                      <a:pPr marL="136525" indent="0" algn="l">
                        <a:tabLst/>
                      </a:pPr>
                      <a:r>
                        <a:rPr lang="en-GB" sz="800" dirty="0">
                          <a:effectLst/>
                        </a:rPr>
                        <a:t>Remove any psychological friction and make CTA as obvious and easy as possible.</a:t>
                      </a:r>
                      <a:endParaRPr lang="en-ZA" sz="1200" dirty="0">
                        <a:effectLst/>
                      </a:endParaRPr>
                    </a:p>
                    <a:p>
                      <a:pPr marL="136525" indent="-128588" algn="l">
                        <a:tabLst/>
                      </a:pPr>
                      <a:r>
                        <a:rPr lang="en-GB" sz="800" dirty="0">
                          <a:effectLst/>
                        </a:rPr>
                        <a:t> </a:t>
                      </a:r>
                      <a:endParaRPr lang="en-ZA" sz="1200" dirty="0">
                        <a:effectLst/>
                      </a:endParaRPr>
                    </a:p>
                    <a:p>
                      <a:pPr marL="136525" lvl="0" indent="-128588" algn="l">
                        <a:buFont typeface="Symbol" pitchFamily="2" charset="2"/>
                        <a:buChar char=""/>
                        <a:tabLst/>
                      </a:pPr>
                      <a:r>
                        <a:rPr lang="en-GB" sz="800" b="1" dirty="0">
                          <a:effectLst/>
                        </a:rPr>
                        <a:t>Story Bias</a:t>
                      </a:r>
                      <a:endParaRPr lang="en-ZA" sz="1200" b="1" dirty="0">
                        <a:effectLst/>
                      </a:endParaRPr>
                    </a:p>
                    <a:p>
                      <a:pPr marL="136525" indent="0" algn="l">
                        <a:tabLst/>
                      </a:pPr>
                      <a:r>
                        <a:rPr lang="en-GB" sz="800" dirty="0">
                          <a:effectLst/>
                        </a:rPr>
                        <a:t>People find information easier to understand in story form. Facts are dry and difficult to remember; tales are engaging.</a:t>
                      </a:r>
                      <a:endParaRPr lang="en-ZA" sz="1200" dirty="0">
                        <a:effectLst/>
                      </a:endParaRPr>
                    </a:p>
                    <a:p>
                      <a:pPr marL="136525" indent="-128588" algn="l">
                        <a:tabLst/>
                      </a:pPr>
                      <a:r>
                        <a:rPr lang="en-GB" sz="800" dirty="0">
                          <a:effectLst/>
                        </a:rPr>
                        <a:t> </a:t>
                      </a:r>
                      <a:endParaRPr lang="en-ZA" sz="1200" dirty="0">
                        <a:effectLst/>
                      </a:endParaRPr>
                    </a:p>
                    <a:p>
                      <a:pPr marL="136525" indent="-128588" algn="l">
                        <a:tabLst/>
                      </a:pPr>
                      <a:r>
                        <a:rPr lang="en-GB" sz="800" dirty="0">
                          <a:effectLst/>
                        </a:rPr>
                        <a:t> </a:t>
                      </a:r>
                      <a:endParaRPr lang="en-ZA" sz="1200" dirty="0">
                        <a:effectLst/>
                      </a:endParaRPr>
                    </a:p>
                    <a:p>
                      <a:pPr marL="136525" indent="-128588" algn="l">
                        <a:tabLst/>
                      </a:pPr>
                      <a:r>
                        <a:rPr lang="en-GB" sz="800" b="1" u="sng" dirty="0">
                          <a:effectLst/>
                        </a:rPr>
                        <a:t>MAKE EFFORT YOUR FRIEND</a:t>
                      </a:r>
                      <a:endParaRPr lang="en-ZA" sz="1200" b="1" dirty="0">
                        <a:effectLst/>
                      </a:endParaRPr>
                    </a:p>
                    <a:p>
                      <a:pPr marL="136525" indent="-128588" algn="l">
                        <a:tabLst/>
                      </a:pPr>
                      <a:r>
                        <a:rPr lang="en-GB" sz="800" u="none" strike="noStrike" dirty="0">
                          <a:effectLst/>
                        </a:rPr>
                        <a:t> </a:t>
                      </a:r>
                      <a:endParaRPr lang="en-ZA" sz="1200" dirty="0">
                        <a:effectLst/>
                      </a:endParaRPr>
                    </a:p>
                    <a:p>
                      <a:pPr marL="136525" lvl="0" indent="-128588" algn="l">
                        <a:buFont typeface="Symbol" pitchFamily="2" charset="2"/>
                        <a:buChar char=""/>
                        <a:tabLst/>
                      </a:pPr>
                      <a:r>
                        <a:rPr lang="en-GB" sz="800" b="1" dirty="0">
                          <a:effectLst/>
                        </a:rPr>
                        <a:t>Effort Justification</a:t>
                      </a:r>
                      <a:endParaRPr lang="en-ZA" sz="1200" b="1" dirty="0">
                        <a:effectLst/>
                      </a:endParaRPr>
                    </a:p>
                    <a:p>
                      <a:pPr marL="136525" indent="0" algn="l">
                        <a:tabLst/>
                      </a:pPr>
                      <a:r>
                        <a:rPr lang="en-GB" sz="800" dirty="0">
                          <a:effectLst/>
                        </a:rPr>
                        <a:t>Tendency to attribute a high value to an outcome that required effort that is greater than the value of that outcome. </a:t>
                      </a:r>
                      <a:endParaRPr lang="en-ZA" sz="1200" dirty="0">
                        <a:effectLst/>
                      </a:endParaRPr>
                    </a:p>
                    <a:p>
                      <a:pPr marL="136525" indent="-128588" algn="l">
                        <a:tabLst/>
                      </a:pPr>
                      <a:r>
                        <a:rPr lang="en-GB" sz="800" dirty="0">
                          <a:effectLst/>
                        </a:rPr>
                        <a:t> </a:t>
                      </a:r>
                      <a:endParaRPr lang="en-ZA" sz="1200" dirty="0">
                        <a:effectLst/>
                      </a:endParaRPr>
                    </a:p>
                    <a:p>
                      <a:pPr marL="179387" indent="-171450" algn="l">
                        <a:buFont typeface="Arial" panose="020B0604020202020204" pitchFamily="34" charset="0"/>
                        <a:buChar char="•"/>
                        <a:tabLst/>
                      </a:pPr>
                      <a:r>
                        <a:rPr lang="en-GB" sz="800" b="1" dirty="0">
                          <a:effectLst/>
                        </a:rPr>
                        <a:t>IKEA Effect</a:t>
                      </a:r>
                      <a:endParaRPr lang="en-ZA" sz="1200" b="1" dirty="0">
                        <a:effectLst/>
                      </a:endParaRPr>
                    </a:p>
                    <a:p>
                      <a:pPr marL="136525" indent="0" algn="l">
                        <a:tabLst/>
                      </a:pPr>
                      <a:r>
                        <a:rPr lang="en-GB" sz="800" dirty="0">
                          <a:effectLst/>
                        </a:rPr>
                        <a:t>“Labour leads to love.”</a:t>
                      </a:r>
                      <a:endParaRPr lang="en-ZA" sz="1200" dirty="0">
                        <a:effectLst/>
                      </a:endParaRPr>
                    </a:p>
                    <a:p>
                      <a:pPr marL="136525" indent="0" algn="l">
                        <a:tabLst/>
                      </a:pPr>
                      <a:r>
                        <a:rPr lang="en-GB" sz="800" dirty="0">
                          <a:effectLst/>
                        </a:rPr>
                        <a:t>This principle states that people attribute more value to products they’ve helped create.</a:t>
                      </a:r>
                      <a:endParaRPr lang="en-ZA" sz="1200" dirty="0">
                        <a:effectLst/>
                      </a:endParaRPr>
                    </a:p>
                    <a:p>
                      <a:pPr marL="136525" indent="-128588" algn="l">
                        <a:tabLst/>
                      </a:pPr>
                      <a:r>
                        <a:rPr lang="en-GB" sz="800" dirty="0">
                          <a:effectLst/>
                        </a:rPr>
                        <a:t> </a:t>
                      </a:r>
                      <a:endParaRPr lang="en-ZA" sz="1200" dirty="0">
                        <a:effectLst/>
                      </a:endParaRPr>
                    </a:p>
                    <a:p>
                      <a:pPr marL="136525" lvl="0" indent="-128588" algn="l">
                        <a:buFont typeface="Symbol" pitchFamily="2" charset="2"/>
                        <a:buChar char=""/>
                        <a:tabLst/>
                      </a:pPr>
                      <a:r>
                        <a:rPr lang="en-GB" sz="800" b="1" dirty="0">
                          <a:effectLst/>
                        </a:rPr>
                        <a:t>Decision Points</a:t>
                      </a:r>
                      <a:endParaRPr lang="en-ZA" sz="1200" b="1" dirty="0">
                        <a:effectLst/>
                      </a:endParaRPr>
                    </a:p>
                    <a:p>
                      <a:pPr marL="136525" indent="0" algn="l">
                        <a:tabLst/>
                      </a:pPr>
                      <a:r>
                        <a:rPr lang="en-GB" sz="800" dirty="0">
                          <a:effectLst/>
                        </a:rPr>
                        <a:t>Inserting an opportunity to pause and think about the consumption in an active manner (a decision point) will increase vigilance and hence, the likelihood that consumption stops. </a:t>
                      </a:r>
                      <a:endParaRPr lang="en-ZA" sz="1200" dirty="0">
                        <a:effectLst/>
                      </a:endParaRPr>
                    </a:p>
                    <a:p>
                      <a:pPr marL="136525" indent="-128588" algn="l">
                        <a:tabLst/>
                      </a:pPr>
                      <a:r>
                        <a:rPr lang="en-GB" sz="800" dirty="0">
                          <a:effectLst/>
                        </a:rPr>
                        <a:t> </a:t>
                      </a:r>
                      <a:endParaRPr lang="en-ZA" sz="1200" dirty="0">
                        <a:effectLst/>
                      </a:endParaRPr>
                    </a:p>
                    <a:p>
                      <a:pPr marL="136525" lvl="0" indent="-128588" algn="l">
                        <a:buFont typeface="Symbol" pitchFamily="2" charset="2"/>
                        <a:buChar char=""/>
                        <a:tabLst/>
                      </a:pPr>
                      <a:r>
                        <a:rPr lang="en-GB" sz="800" b="1" dirty="0">
                          <a:effectLst/>
                        </a:rPr>
                        <a:t>Temptation Bundling</a:t>
                      </a:r>
                      <a:endParaRPr lang="en-ZA" sz="1200" b="1" dirty="0">
                        <a:effectLst/>
                      </a:endParaRPr>
                    </a:p>
                    <a:p>
                      <a:pPr marL="136525" indent="0" algn="l">
                        <a:tabLst/>
                      </a:pPr>
                      <a:r>
                        <a:rPr lang="en-GB" sz="800" dirty="0">
                          <a:effectLst/>
                        </a:rPr>
                        <a:t>Creating a mechanism where people can only consume an indulgence while they consume a virtuous product will increase the likelihood that the virtuous product is consumed. </a:t>
                      </a:r>
                      <a:endParaRPr lang="en-ZA" sz="1200" dirty="0">
                        <a:effectLst/>
                      </a:endParaRPr>
                    </a:p>
                    <a:p>
                      <a:pPr marL="136525" indent="-128588" algn="l">
                        <a:tabLst/>
                      </a:pPr>
                      <a:r>
                        <a:rPr lang="en-GB" sz="800" dirty="0">
                          <a:effectLst/>
                        </a:rPr>
                        <a:t> </a:t>
                      </a:r>
                      <a:endParaRPr lang="en-ZA" sz="1200" dirty="0">
                        <a:effectLst/>
                      </a:endParaRPr>
                    </a:p>
                    <a:p>
                      <a:pPr marL="136525" indent="-128588" algn="l">
                        <a:tabLst/>
                      </a:pPr>
                      <a:r>
                        <a:rPr lang="en-GB" sz="800" dirty="0">
                          <a:effectLst/>
                        </a:rPr>
                        <a:t> </a:t>
                      </a:r>
                      <a:endParaRPr lang="en-ZA" sz="1200" dirty="0">
                        <a:effectLst/>
                      </a:endParaRPr>
                    </a:p>
                    <a:p>
                      <a:pPr marL="136525" indent="-128588" algn="l">
                        <a:tabLst/>
                      </a:pPr>
                      <a:r>
                        <a:rPr lang="en-GB" sz="800" dirty="0">
                          <a:effectLst/>
                        </a:rPr>
                        <a:t> </a:t>
                      </a:r>
                      <a:endParaRPr lang="en-ZA" sz="1200" dirty="0">
                        <a:effectLst/>
                      </a:endParaRPr>
                    </a:p>
                    <a:p>
                      <a:pPr marL="136525" indent="-128588" algn="l">
                        <a:tabLst/>
                      </a:pPr>
                      <a:r>
                        <a:rPr lang="en-GB" sz="800" dirty="0">
                          <a:effectLst/>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a:txBody>
                    <a:bodyPr/>
                    <a:lstStyle/>
                    <a:p>
                      <a:pPr marL="90488" indent="-90488" algn="l">
                        <a:tabLst/>
                      </a:pPr>
                      <a:endParaRPr lang="en-GB" sz="800" b="1" u="sng" dirty="0">
                        <a:effectLst/>
                      </a:endParaRPr>
                    </a:p>
                    <a:p>
                      <a:pPr marL="90488" indent="-90488" algn="l">
                        <a:tabLst/>
                      </a:pPr>
                      <a:r>
                        <a:rPr lang="en-GB" sz="800" b="1" u="sng" dirty="0">
                          <a:effectLst/>
                        </a:rPr>
                        <a:t>PERCEIVED ABSTRACT LOSS</a:t>
                      </a:r>
                      <a:endParaRPr lang="en-ZA" sz="1200" b="1" dirty="0">
                        <a:effectLst/>
                      </a:endParaRPr>
                    </a:p>
                    <a:p>
                      <a:pPr marL="90488" indent="-90488" algn="l">
                        <a:tabLst/>
                      </a:pPr>
                      <a:r>
                        <a:rPr lang="en-GB" sz="800" dirty="0">
                          <a:effectLst/>
                        </a:rPr>
                        <a:t> </a:t>
                      </a:r>
                      <a:endParaRPr lang="en-ZA" sz="1200" dirty="0">
                        <a:effectLst/>
                      </a:endParaRPr>
                    </a:p>
                    <a:p>
                      <a:pPr marL="90488" lvl="0" indent="-90488" algn="l">
                        <a:buFont typeface="Symbol" pitchFamily="2" charset="2"/>
                        <a:buChar char=""/>
                        <a:tabLst/>
                      </a:pPr>
                      <a:r>
                        <a:rPr lang="en-GB" sz="800" b="1" dirty="0">
                          <a:effectLst/>
                        </a:rPr>
                        <a:t>Prospect Theory</a:t>
                      </a:r>
                      <a:endParaRPr lang="en-ZA" sz="1200" b="1" dirty="0">
                        <a:effectLst/>
                      </a:endParaRPr>
                    </a:p>
                    <a:p>
                      <a:pPr marL="90488" indent="0" algn="l">
                        <a:tabLst/>
                      </a:pPr>
                      <a:r>
                        <a:rPr lang="en-GB" sz="800" dirty="0">
                          <a:effectLst/>
                        </a:rPr>
                        <a:t>We fantasise about small chances of big gains. </a:t>
                      </a:r>
                      <a:endParaRPr lang="en-ZA" sz="1200" dirty="0">
                        <a:effectLst/>
                      </a:endParaRPr>
                    </a:p>
                    <a:p>
                      <a:pPr marL="90488" indent="0" algn="l">
                        <a:tabLst/>
                      </a:pPr>
                      <a:r>
                        <a:rPr lang="en-GB" sz="800" dirty="0">
                          <a:effectLst/>
                        </a:rPr>
                        <a:t>We obsess about tiny chances of very bad outcomes.</a:t>
                      </a:r>
                      <a:endParaRPr lang="en-ZA" sz="1200" dirty="0">
                        <a:effectLst/>
                      </a:endParaRPr>
                    </a:p>
                    <a:p>
                      <a:pPr marL="90488" indent="-90488" algn="l">
                        <a:tabLst/>
                      </a:pPr>
                      <a:r>
                        <a:rPr lang="en-GB" sz="800" dirty="0">
                          <a:effectLst/>
                        </a:rPr>
                        <a:t> </a:t>
                      </a:r>
                      <a:endParaRPr lang="en-ZA" sz="1200" dirty="0">
                        <a:effectLst/>
                      </a:endParaRPr>
                    </a:p>
                    <a:p>
                      <a:pPr marL="90488" lvl="0" indent="-90488" algn="l">
                        <a:buFont typeface="Symbol" pitchFamily="2" charset="2"/>
                        <a:buChar char=""/>
                        <a:tabLst/>
                      </a:pPr>
                      <a:r>
                        <a:rPr lang="en-GB" sz="800" b="1" dirty="0">
                          <a:effectLst/>
                        </a:rPr>
                        <a:t>Loss Aversion</a:t>
                      </a:r>
                      <a:endParaRPr lang="en-ZA" sz="1200" b="1" dirty="0">
                        <a:effectLst/>
                      </a:endParaRPr>
                    </a:p>
                    <a:p>
                      <a:pPr marL="90488" indent="0" algn="l">
                        <a:tabLst/>
                      </a:pPr>
                      <a:r>
                        <a:rPr lang="en-GB" sz="800" dirty="0">
                          <a:effectLst/>
                        </a:rPr>
                        <a:t>Potential loss is more motivating than potential gain.</a:t>
                      </a:r>
                      <a:endParaRPr lang="en-ZA" sz="1200" dirty="0">
                        <a:effectLst/>
                      </a:endParaRPr>
                    </a:p>
                    <a:p>
                      <a:pPr marL="90488" indent="-90488" algn="l">
                        <a:tabLst/>
                      </a:pPr>
                      <a:r>
                        <a:rPr lang="en-GB" sz="800" dirty="0">
                          <a:effectLst/>
                        </a:rPr>
                        <a:t> </a:t>
                      </a:r>
                      <a:endParaRPr lang="en-ZA" sz="1200" dirty="0">
                        <a:effectLst/>
                      </a:endParaRPr>
                    </a:p>
                    <a:p>
                      <a:pPr marL="90488" lvl="0" indent="-90488" algn="l">
                        <a:buFont typeface="Symbol" pitchFamily="2" charset="2"/>
                        <a:buChar char=""/>
                        <a:tabLst/>
                      </a:pPr>
                      <a:r>
                        <a:rPr lang="en-GB" sz="800" b="1" dirty="0">
                          <a:effectLst/>
                        </a:rPr>
                        <a:t>Endowment Effect</a:t>
                      </a:r>
                      <a:endParaRPr lang="en-ZA" sz="1200" b="1" dirty="0">
                        <a:effectLst/>
                      </a:endParaRPr>
                    </a:p>
                    <a:p>
                      <a:pPr marL="90488" indent="0" algn="l">
                        <a:tabLst/>
                      </a:pPr>
                      <a:r>
                        <a:rPr lang="en-GB" sz="800" dirty="0">
                          <a:effectLst/>
                        </a:rPr>
                        <a:t>It was proposed by Kahneman and his colleagues that the endowment effect is, in part, due to the fact that once a person owns an item, forgoing it feels like a loss. </a:t>
                      </a:r>
                      <a:endParaRPr lang="en-ZA" sz="1200" dirty="0">
                        <a:effectLst/>
                      </a:endParaRPr>
                    </a:p>
                    <a:p>
                      <a:pPr marL="90488" indent="-90488" algn="l">
                        <a:tabLst/>
                      </a:pPr>
                      <a:r>
                        <a:rPr lang="en-GB" sz="800" dirty="0">
                          <a:effectLst/>
                        </a:rPr>
                        <a:t> </a:t>
                      </a:r>
                      <a:endParaRPr lang="en-ZA" sz="1200" b="1" dirty="0">
                        <a:effectLst/>
                      </a:endParaRPr>
                    </a:p>
                    <a:p>
                      <a:pPr marL="90488" lvl="0" indent="-90488" algn="l">
                        <a:buFont typeface="Symbol" pitchFamily="2" charset="2"/>
                        <a:buChar char=""/>
                        <a:tabLst/>
                      </a:pPr>
                      <a:r>
                        <a:rPr lang="en-GB" sz="800" b="1" dirty="0">
                          <a:effectLst/>
                        </a:rPr>
                        <a:t>Fear of Regret</a:t>
                      </a:r>
                      <a:endParaRPr lang="en-ZA" sz="1200" b="1" dirty="0">
                        <a:effectLst/>
                      </a:endParaRPr>
                    </a:p>
                    <a:p>
                      <a:pPr marL="90488" indent="0" algn="l">
                        <a:tabLst/>
                      </a:pPr>
                      <a:r>
                        <a:rPr lang="en-GB" sz="800" dirty="0">
                          <a:effectLst/>
                        </a:rPr>
                        <a:t>Fear of regret is the cousin of loss aversion. A poor decision evokes unpleasant feelings. If you pass up a bargain today, you may be sorry tomorrow. This fear causes people to stay in their comfort zones with investments, personal risks and purchases.</a:t>
                      </a:r>
                      <a:endParaRPr lang="en-ZA" sz="1200" dirty="0">
                        <a:effectLst/>
                      </a:endParaRPr>
                    </a:p>
                    <a:p>
                      <a:pPr marL="90488" indent="-90488" algn="l">
                        <a:tabLst/>
                      </a:pPr>
                      <a:r>
                        <a:rPr lang="en-GB" sz="800" dirty="0">
                          <a:effectLst/>
                        </a:rPr>
                        <a:t> </a:t>
                      </a:r>
                      <a:endParaRPr lang="en-ZA" sz="1200" dirty="0">
                        <a:effectLst/>
                      </a:endParaRPr>
                    </a:p>
                    <a:p>
                      <a:pPr marL="90488" indent="-90488" algn="l">
                        <a:tabLst/>
                      </a:pPr>
                      <a:r>
                        <a:rPr lang="en-GB" sz="800" dirty="0">
                          <a:effectLst/>
                        </a:rPr>
                        <a:t> </a:t>
                      </a:r>
                      <a:endParaRPr lang="en-ZA" sz="1200" dirty="0">
                        <a:effectLst/>
                      </a:endParaRPr>
                    </a:p>
                    <a:p>
                      <a:pPr marL="90488" indent="-90488" algn="l">
                        <a:tabLst/>
                      </a:pPr>
                      <a:r>
                        <a:rPr lang="en-GB" sz="800" b="1" u="sng" dirty="0">
                          <a:effectLst/>
                        </a:rPr>
                        <a:t>PERCEIVED FINANCIAL LOSS</a:t>
                      </a:r>
                      <a:endParaRPr lang="en-ZA" sz="1200" b="1" dirty="0">
                        <a:effectLst/>
                      </a:endParaRPr>
                    </a:p>
                    <a:p>
                      <a:pPr marL="90488" indent="-90488" algn="l">
                        <a:tabLst/>
                      </a:pPr>
                      <a:r>
                        <a:rPr lang="en-GB" sz="800" dirty="0">
                          <a:effectLst/>
                        </a:rPr>
                        <a:t> </a:t>
                      </a:r>
                      <a:endParaRPr lang="en-ZA" sz="1200" dirty="0">
                        <a:effectLst/>
                      </a:endParaRPr>
                    </a:p>
                    <a:p>
                      <a:pPr marL="90488" lvl="0" indent="-90488" algn="l">
                        <a:buFont typeface="Symbol" pitchFamily="2" charset="2"/>
                        <a:buChar char=""/>
                        <a:tabLst/>
                      </a:pPr>
                      <a:r>
                        <a:rPr lang="en-GB" sz="800" b="1" dirty="0">
                          <a:effectLst/>
                        </a:rPr>
                        <a:t>Pain of Payment (and Payment Transparency)</a:t>
                      </a:r>
                      <a:endParaRPr lang="en-ZA" sz="1200" b="1" dirty="0">
                        <a:effectLst/>
                      </a:endParaRPr>
                    </a:p>
                    <a:p>
                      <a:pPr marL="90488" indent="0" algn="l">
                        <a:tabLst/>
                      </a:pPr>
                      <a:r>
                        <a:rPr lang="en-GB" sz="800" dirty="0">
                          <a:effectLst/>
                        </a:rPr>
                        <a:t>We feel the pain of loss more with cash than we do with credit cards. </a:t>
                      </a:r>
                      <a:endParaRPr lang="en-ZA" sz="1200" dirty="0">
                        <a:effectLst/>
                      </a:endParaRPr>
                    </a:p>
                    <a:p>
                      <a:pPr marL="90488" indent="-90488" algn="l">
                        <a:tabLst/>
                      </a:pPr>
                      <a:r>
                        <a:rPr lang="en-GB" sz="800" dirty="0">
                          <a:effectLst/>
                        </a:rPr>
                        <a:t> </a:t>
                      </a:r>
                      <a:endParaRPr lang="en-ZA" sz="1200" dirty="0">
                        <a:effectLst/>
                      </a:endParaRPr>
                    </a:p>
                    <a:p>
                      <a:pPr marL="6350" indent="0" algn="ctr">
                        <a:tabLst/>
                      </a:pPr>
                      <a:r>
                        <a:rPr lang="en-GB" sz="800" b="1" i="1" dirty="0">
                          <a:effectLst/>
                        </a:rPr>
                        <a:t>Any means you can distance the purchaser from the tangibility and instantness of cash loss will seduce people to spend.</a:t>
                      </a:r>
                      <a:endParaRPr lang="en-ZA" sz="1200" b="1" i="1" dirty="0">
                        <a:effectLst/>
                      </a:endParaRPr>
                    </a:p>
                    <a:p>
                      <a:pPr marL="90488" indent="0" algn="l">
                        <a:tabLst/>
                      </a:pPr>
                      <a:r>
                        <a:rPr lang="en-GB" sz="800" b="1" i="1" dirty="0">
                          <a:effectLst/>
                        </a:rPr>
                        <a:t> </a:t>
                      </a:r>
                      <a:endParaRPr lang="en-ZA" sz="1200" b="1" i="1" dirty="0">
                        <a:effectLst/>
                      </a:endParaRPr>
                    </a:p>
                    <a:p>
                      <a:pPr marL="90488" lvl="0" indent="-90488" algn="l">
                        <a:buFont typeface="Symbol" pitchFamily="2" charset="2"/>
                        <a:buChar char=""/>
                        <a:tabLst/>
                      </a:pPr>
                      <a:r>
                        <a:rPr lang="en-GB" sz="800" b="1" dirty="0">
                          <a:effectLst/>
                        </a:rPr>
                        <a:t>Sunk Cost Fallacy </a:t>
                      </a:r>
                      <a:endParaRPr lang="en-ZA" sz="1200" b="1" dirty="0">
                        <a:effectLst/>
                      </a:endParaRPr>
                    </a:p>
                    <a:p>
                      <a:pPr marL="90488" indent="0" algn="l">
                        <a:tabLst/>
                      </a:pPr>
                      <a:r>
                        <a:rPr lang="en-GB" sz="800" dirty="0">
                          <a:effectLst/>
                        </a:rPr>
                        <a:t>People justify increased investment in a decision based on an amount already invested, despite evidence to suggest the original decision was probably wrong. </a:t>
                      </a:r>
                      <a:endParaRPr lang="en-ZA" sz="1200" dirty="0">
                        <a:effectLst/>
                      </a:endParaRPr>
                    </a:p>
                    <a:p>
                      <a:pPr marL="0" indent="0" algn="ctr">
                        <a:buFont typeface="Arial" panose="020B0604020202020204" pitchFamily="34" charset="0"/>
                        <a:buNone/>
                        <a:tabLst/>
                      </a:pPr>
                      <a:r>
                        <a:rPr lang="en-GB" sz="800" dirty="0">
                          <a:effectLst/>
                        </a:rPr>
                        <a:t> </a:t>
                      </a:r>
                      <a:endParaRPr lang="en-ZA" sz="1200" b="1" i="1" dirty="0">
                        <a:effectLst/>
                      </a:endParaRPr>
                    </a:p>
                    <a:p>
                      <a:pPr marL="0" indent="0" algn="ctr">
                        <a:buFont typeface="Arial" panose="020B0604020202020204" pitchFamily="34" charset="0"/>
                        <a:buNone/>
                        <a:tabLst/>
                      </a:pPr>
                      <a:r>
                        <a:rPr lang="en-US" sz="800" b="1" i="1" dirty="0">
                          <a:effectLst/>
                        </a:rPr>
                        <a:t>Transaction Decoupling</a:t>
                      </a:r>
                      <a:endParaRPr lang="en-ZA" sz="1200" b="1" i="1" dirty="0">
                        <a:effectLst/>
                      </a:endParaRPr>
                    </a:p>
                    <a:p>
                      <a:pPr marL="0" indent="0" algn="ctr">
                        <a:buFont typeface="Arial" panose="020B0604020202020204" pitchFamily="34" charset="0"/>
                        <a:buNone/>
                        <a:tabLst/>
                      </a:pPr>
                      <a:r>
                        <a:rPr lang="en-GB" sz="800" b="1" i="1" dirty="0">
                          <a:effectLst/>
                        </a:rPr>
                        <a:t>The strength of the sunk cost effect can be weakened if the physical form of a transaction makes it difficult to associate a price tag with every unit of consumption.</a:t>
                      </a:r>
                      <a:endParaRPr lang="en-ZA" sz="1200" b="1" i="1" dirty="0">
                        <a:effectLst/>
                      </a:endParaRPr>
                    </a:p>
                    <a:p>
                      <a:pPr marL="90488" indent="-90488" algn="l">
                        <a:tabLst/>
                      </a:pPr>
                      <a:r>
                        <a:rPr lang="en-GB" sz="800" dirty="0">
                          <a:effectLst/>
                        </a:rPr>
                        <a:t> </a:t>
                      </a:r>
                      <a:endParaRPr lang="en-ZA" sz="1200" dirty="0">
                        <a:effectLst/>
                      </a:endParaRPr>
                    </a:p>
                    <a:p>
                      <a:pPr marL="90488" indent="-90488" algn="l">
                        <a:tabLst/>
                      </a:pPr>
                      <a:r>
                        <a:rPr lang="en-GB" sz="800" dirty="0">
                          <a:effectLst/>
                        </a:rPr>
                        <a:t> </a:t>
                      </a:r>
                      <a:endParaRPr lang="en-ZA" sz="1200" dirty="0">
                        <a:effectLst/>
                      </a:endParaRPr>
                    </a:p>
                    <a:p>
                      <a:pPr marL="90488" indent="-90488" algn="l">
                        <a:tabLst/>
                      </a:pPr>
                      <a:r>
                        <a:rPr lang="en-GB" sz="800" dirty="0">
                          <a:effectLst/>
                        </a:rPr>
                        <a:t> </a:t>
                      </a:r>
                      <a:endParaRPr lang="en-ZA" sz="1200" dirty="0">
                        <a:effectLst/>
                      </a:endParaRPr>
                    </a:p>
                    <a:p>
                      <a:pPr marL="90488" indent="-90488" algn="l">
                        <a:tabLst/>
                      </a:pPr>
                      <a:r>
                        <a:rPr lang="en-GB" sz="800" dirty="0">
                          <a:effectLst/>
                        </a:rPr>
                        <a:t> </a:t>
                      </a:r>
                      <a:endParaRPr lang="en-ZA" sz="1200" dirty="0">
                        <a:effectLst/>
                      </a:endParaRPr>
                    </a:p>
                    <a:p>
                      <a:pPr marL="90488" indent="-90488" algn="l">
                        <a:tabLst/>
                      </a:pPr>
                      <a:r>
                        <a:rPr lang="en-GB" sz="800" dirty="0">
                          <a:effectLst/>
                        </a:rPr>
                        <a:t> </a:t>
                      </a:r>
                      <a:endParaRPr lang="en-ZA" sz="1200" dirty="0">
                        <a:effectLst/>
                      </a:endParaRPr>
                    </a:p>
                    <a:p>
                      <a:pPr marL="90488" indent="-90488" algn="l">
                        <a:tabLst/>
                      </a:pPr>
                      <a:r>
                        <a:rPr lang="en-GB" sz="800" dirty="0">
                          <a:effectLst/>
                        </a:rPr>
                        <a:t> </a:t>
                      </a:r>
                      <a:endParaRPr lang="en-ZA" sz="1200" dirty="0">
                        <a:effectLst/>
                      </a:endParaRPr>
                    </a:p>
                    <a:p>
                      <a:pPr marL="457200" algn="l"/>
                      <a:r>
                        <a:rPr lang="en-GB" sz="800" dirty="0">
                          <a:effectLst/>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a:txBody>
                    <a:bodyPr/>
                    <a:lstStyle/>
                    <a:p>
                      <a:pPr algn="l"/>
                      <a:endParaRPr lang="en-GB" sz="800" b="1" u="sng" dirty="0">
                        <a:effectLst/>
                      </a:endParaRPr>
                    </a:p>
                    <a:p>
                      <a:pPr algn="l"/>
                      <a:r>
                        <a:rPr lang="en-GB" sz="800" b="1" u="sng" dirty="0">
                          <a:effectLst/>
                        </a:rPr>
                        <a:t>HOW THEY SEE THEMSELVES</a:t>
                      </a:r>
                      <a:endParaRPr lang="en-ZA" sz="1200" b="1" dirty="0">
                        <a:effectLst/>
                      </a:endParaRPr>
                    </a:p>
                    <a:p>
                      <a:pPr algn="l"/>
                      <a:r>
                        <a:rPr lang="en-GB" sz="800" u="none" strike="noStrike" dirty="0">
                          <a:effectLst/>
                        </a:rPr>
                        <a:t> </a:t>
                      </a:r>
                      <a:endParaRPr lang="en-ZA" sz="1200" dirty="0">
                        <a:effectLst/>
                      </a:endParaRPr>
                    </a:p>
                    <a:p>
                      <a:pPr marL="114300" lvl="0" indent="-106363" algn="l">
                        <a:buFont typeface="Symbol" pitchFamily="2" charset="2"/>
                        <a:buChar char=""/>
                        <a:tabLst/>
                      </a:pPr>
                      <a:r>
                        <a:rPr lang="en-GB" sz="800" b="1" dirty="0">
                          <a:effectLst/>
                        </a:rPr>
                        <a:t>Reciprocity Bias</a:t>
                      </a:r>
                      <a:r>
                        <a:rPr lang="en-GB" sz="1200" b="1" dirty="0">
                          <a:effectLst/>
                        </a:rPr>
                        <a:t> </a:t>
                      </a:r>
                      <a:endParaRPr lang="en-ZA" sz="1200" b="1" dirty="0">
                        <a:effectLst/>
                      </a:endParaRPr>
                    </a:p>
                    <a:p>
                      <a:pPr marL="114300" indent="1588" algn="l">
                        <a:tabLst/>
                      </a:pPr>
                      <a:r>
                        <a:rPr lang="en-GB" sz="800" dirty="0">
                          <a:effectLst/>
                        </a:rPr>
                        <a:t>When someone does something for us or gives us something, we feel obliged to repay in kind. </a:t>
                      </a:r>
                      <a:endParaRPr lang="en-ZA" sz="1200" dirty="0">
                        <a:effectLst/>
                      </a:endParaRPr>
                    </a:p>
                    <a:p>
                      <a:pPr marL="114300" indent="-106363" algn="l">
                        <a:tabLst/>
                      </a:pPr>
                      <a:r>
                        <a:rPr lang="en-GB" sz="800" dirty="0">
                          <a:effectLst/>
                        </a:rPr>
                        <a:t> </a:t>
                      </a:r>
                      <a:endParaRPr lang="en-ZA" sz="1200" dirty="0">
                        <a:effectLst/>
                      </a:endParaRPr>
                    </a:p>
                    <a:p>
                      <a:pPr marL="4763" indent="3175" algn="ctr">
                        <a:tabLst/>
                      </a:pPr>
                      <a:r>
                        <a:rPr lang="en-GB" sz="800" b="1" i="1" dirty="0">
                          <a:effectLst/>
                        </a:rPr>
                        <a:t>It’s enough for someone to feel like you’re giving them something to have the tendency to reciprocate.</a:t>
                      </a:r>
                      <a:endParaRPr lang="en-ZA" sz="1200" b="1" i="1" dirty="0">
                        <a:effectLst/>
                      </a:endParaRPr>
                    </a:p>
                    <a:p>
                      <a:pPr marL="114300" indent="-106363" algn="l">
                        <a:tabLst/>
                      </a:pPr>
                      <a:r>
                        <a:rPr lang="en-GB" sz="800" dirty="0">
                          <a:effectLst/>
                        </a:rPr>
                        <a:t> </a:t>
                      </a:r>
                      <a:endParaRPr lang="en-ZA" sz="1200" dirty="0">
                        <a:effectLst/>
                      </a:endParaRPr>
                    </a:p>
                    <a:p>
                      <a:pPr marL="114300" lvl="0" indent="-106363" algn="l">
                        <a:buFont typeface="Symbol" pitchFamily="2" charset="2"/>
                        <a:buChar char=""/>
                        <a:tabLst/>
                      </a:pPr>
                      <a:r>
                        <a:rPr lang="en-GB" sz="800" b="1" dirty="0">
                          <a:effectLst/>
                        </a:rPr>
                        <a:t>Liking</a:t>
                      </a:r>
                      <a:endParaRPr lang="en-ZA" sz="1200" b="1" dirty="0">
                        <a:effectLst/>
                      </a:endParaRPr>
                    </a:p>
                    <a:p>
                      <a:pPr marL="114300" indent="-9525" algn="l">
                        <a:tabLst/>
                      </a:pPr>
                      <a:r>
                        <a:rPr lang="en-GB" sz="800" dirty="0">
                          <a:effectLst/>
                        </a:rPr>
                        <a:t>This principle states that people are much more likely to be persuaded by people, brands and experiences that they like. </a:t>
                      </a:r>
                      <a:endParaRPr lang="en-ZA" sz="1200" dirty="0">
                        <a:effectLst/>
                      </a:endParaRPr>
                    </a:p>
                    <a:p>
                      <a:pPr marL="114300" indent="-106363" algn="l">
                        <a:tabLst/>
                      </a:pPr>
                      <a:r>
                        <a:rPr lang="en-GB" sz="800" dirty="0">
                          <a:effectLst/>
                        </a:rPr>
                        <a:t> </a:t>
                      </a:r>
                      <a:endParaRPr lang="en-ZA" sz="1200" dirty="0">
                        <a:effectLst/>
                      </a:endParaRPr>
                    </a:p>
                    <a:p>
                      <a:pPr marL="114300" lvl="0" indent="-106363" algn="l">
                        <a:buFont typeface="Symbol" pitchFamily="2" charset="2"/>
                        <a:buChar char=""/>
                        <a:tabLst/>
                      </a:pPr>
                      <a:r>
                        <a:rPr lang="en-GB" sz="800" b="1" dirty="0">
                          <a:effectLst/>
                        </a:rPr>
                        <a:t>Over-confidence Effect</a:t>
                      </a:r>
                      <a:endParaRPr lang="en-ZA" sz="1200" b="1" dirty="0">
                        <a:effectLst/>
                      </a:endParaRPr>
                    </a:p>
                    <a:p>
                      <a:pPr marL="114300" indent="-1588" algn="l">
                        <a:tabLst/>
                      </a:pPr>
                      <a:r>
                        <a:rPr lang="en-GB" sz="800" dirty="0">
                          <a:effectLst/>
                        </a:rPr>
                        <a:t>Most people believe that they are above average.</a:t>
                      </a:r>
                      <a:endParaRPr lang="en-ZA" sz="1200" dirty="0">
                        <a:effectLst/>
                      </a:endParaRPr>
                    </a:p>
                    <a:p>
                      <a:pPr marL="114300" indent="-106363" algn="l">
                        <a:tabLst/>
                      </a:pPr>
                      <a:r>
                        <a:rPr lang="en-GB" sz="800" dirty="0">
                          <a:effectLst/>
                        </a:rPr>
                        <a:t> </a:t>
                      </a:r>
                      <a:endParaRPr lang="en-ZA" sz="1200" dirty="0">
                        <a:effectLst/>
                      </a:endParaRPr>
                    </a:p>
                    <a:p>
                      <a:pPr marL="114300" lvl="0" indent="-106363" algn="l">
                        <a:buFont typeface="Symbol" pitchFamily="2" charset="2"/>
                        <a:buChar char=""/>
                        <a:tabLst/>
                      </a:pPr>
                      <a:r>
                        <a:rPr lang="en-GB" sz="800" b="1" dirty="0">
                          <a:effectLst/>
                        </a:rPr>
                        <a:t>Consistency Bias (Self-awareness / Identity)</a:t>
                      </a:r>
                      <a:endParaRPr lang="en-ZA" sz="1200" b="1" dirty="0">
                        <a:effectLst/>
                      </a:endParaRPr>
                    </a:p>
                    <a:p>
                      <a:pPr marL="114300" indent="-1588" algn="l">
                        <a:tabLst/>
                      </a:pPr>
                      <a:r>
                        <a:rPr lang="en-GB" sz="800" dirty="0">
                          <a:effectLst/>
                        </a:rPr>
                        <a:t>This principle states that people are highly driven to be and look consistent - we desire to keep our thoughts and beliefs consistent with what we’ve already done or decided. </a:t>
                      </a:r>
                      <a:endParaRPr lang="en-ZA" sz="1200" dirty="0">
                        <a:effectLst/>
                      </a:endParaRPr>
                    </a:p>
                    <a:p>
                      <a:pPr marL="114300" indent="-106363" algn="l">
                        <a:tabLst/>
                      </a:pPr>
                      <a:r>
                        <a:rPr lang="en-GB" sz="800" dirty="0">
                          <a:effectLst/>
                        </a:rPr>
                        <a:t> </a:t>
                      </a:r>
                      <a:endParaRPr lang="en-ZA" sz="1200" dirty="0">
                        <a:effectLst/>
                      </a:endParaRPr>
                    </a:p>
                    <a:p>
                      <a:pPr marL="114300" lvl="0" indent="-106363" algn="l">
                        <a:buFont typeface="Symbol" pitchFamily="2" charset="2"/>
                        <a:buChar char=""/>
                        <a:tabLst/>
                      </a:pPr>
                      <a:r>
                        <a:rPr lang="en-GB" sz="800" b="1" dirty="0">
                          <a:effectLst/>
                        </a:rPr>
                        <a:t>Dunning-Kruger Effect</a:t>
                      </a:r>
                      <a:endParaRPr lang="en-ZA" sz="1200" b="1" dirty="0">
                        <a:effectLst/>
                      </a:endParaRPr>
                    </a:p>
                    <a:p>
                      <a:pPr marL="114300" indent="-1588" algn="l">
                        <a:tabLst/>
                      </a:pPr>
                      <a:r>
                        <a:rPr lang="en-GB" sz="800" dirty="0">
                          <a:effectLst/>
                        </a:rPr>
                        <a:t>Unskilled individuals overestimate their abilities while experts underestimate theirs. </a:t>
                      </a:r>
                      <a:endParaRPr lang="en-ZA" sz="1200" dirty="0">
                        <a:effectLst/>
                      </a:endParaRPr>
                    </a:p>
                    <a:p>
                      <a:pPr marL="114300" indent="-106363" algn="l">
                        <a:tabLst/>
                      </a:pPr>
                      <a:r>
                        <a:rPr lang="en-GB" sz="800" u="none" strike="noStrike" dirty="0">
                          <a:effectLst/>
                        </a:rPr>
                        <a:t> </a:t>
                      </a:r>
                      <a:endParaRPr lang="en-ZA" sz="1200" dirty="0">
                        <a:effectLst/>
                      </a:endParaRPr>
                    </a:p>
                    <a:p>
                      <a:pPr marL="114300" indent="-106363" algn="l">
                        <a:tabLst/>
                      </a:pPr>
                      <a:r>
                        <a:rPr lang="en-GB" sz="800" b="1" u="none" strike="noStrike" dirty="0">
                          <a:effectLst/>
                        </a:rPr>
                        <a:t> </a:t>
                      </a:r>
                      <a:endParaRPr lang="en-ZA" sz="1200" b="1" dirty="0">
                        <a:effectLst/>
                      </a:endParaRPr>
                    </a:p>
                    <a:p>
                      <a:pPr marL="114300" indent="-106363" algn="l">
                        <a:tabLst/>
                      </a:pPr>
                      <a:r>
                        <a:rPr lang="en-GB" sz="800" b="1" u="sng" dirty="0">
                          <a:effectLst/>
                        </a:rPr>
                        <a:t>HOW THEY SEE OTHERS</a:t>
                      </a:r>
                      <a:endParaRPr lang="en-ZA" sz="1200" b="1" dirty="0">
                        <a:effectLst/>
                      </a:endParaRPr>
                    </a:p>
                    <a:p>
                      <a:pPr marL="114300" indent="-106363" algn="l">
                        <a:tabLst/>
                      </a:pPr>
                      <a:r>
                        <a:rPr lang="en-GB" sz="800" u="none" strike="noStrike" dirty="0">
                          <a:effectLst/>
                        </a:rPr>
                        <a:t> </a:t>
                      </a:r>
                      <a:endParaRPr lang="en-ZA" sz="1200" dirty="0">
                        <a:effectLst/>
                      </a:endParaRPr>
                    </a:p>
                    <a:p>
                      <a:pPr marL="114300" lvl="0" indent="-106363" algn="l">
                        <a:buFont typeface="Symbol" pitchFamily="2" charset="2"/>
                        <a:buChar char=""/>
                        <a:tabLst/>
                      </a:pPr>
                      <a:r>
                        <a:rPr lang="en-GB" sz="800" b="1" dirty="0">
                          <a:effectLst/>
                        </a:rPr>
                        <a:t>Envy</a:t>
                      </a:r>
                      <a:endParaRPr lang="en-ZA" sz="1200" b="1" dirty="0">
                        <a:effectLst/>
                      </a:endParaRPr>
                    </a:p>
                    <a:p>
                      <a:pPr marL="114300" indent="-1588" algn="l">
                        <a:tabLst/>
                      </a:pPr>
                      <a:r>
                        <a:rPr lang="en-GB" sz="800" dirty="0">
                          <a:effectLst/>
                        </a:rPr>
                        <a:t>Resentful longing aroused by someone else's possessions, qualities, or luck. </a:t>
                      </a:r>
                      <a:endParaRPr lang="en-ZA" sz="1200" dirty="0">
                        <a:effectLst/>
                      </a:endParaRPr>
                    </a:p>
                    <a:p>
                      <a:pPr marL="114300" indent="-106363" algn="l">
                        <a:tabLst/>
                      </a:pPr>
                      <a:r>
                        <a:rPr lang="en-GB" sz="800" dirty="0">
                          <a:effectLst/>
                        </a:rPr>
                        <a:t> </a:t>
                      </a:r>
                      <a:endParaRPr lang="en-ZA" sz="1200" dirty="0">
                        <a:effectLst/>
                      </a:endParaRPr>
                    </a:p>
                    <a:p>
                      <a:pPr marL="114300" lvl="0" indent="-106363" algn="l">
                        <a:buFont typeface="Symbol" pitchFamily="2" charset="2"/>
                        <a:buChar char=""/>
                        <a:tabLst/>
                      </a:pPr>
                      <a:r>
                        <a:rPr lang="en-GB" sz="800" b="1" dirty="0">
                          <a:effectLst/>
                        </a:rPr>
                        <a:t>False Consensus Effect</a:t>
                      </a:r>
                      <a:endParaRPr lang="en-ZA" sz="1200" b="1" dirty="0">
                        <a:effectLst/>
                      </a:endParaRPr>
                    </a:p>
                    <a:p>
                      <a:pPr marL="114300" indent="3175" algn="l">
                        <a:tabLst/>
                      </a:pPr>
                      <a:r>
                        <a:rPr lang="en-GB" sz="800" dirty="0">
                          <a:effectLst/>
                        </a:rPr>
                        <a:t>People overestimate how much others agree with them. </a:t>
                      </a:r>
                      <a:endParaRPr lang="en-ZA" sz="1200" dirty="0">
                        <a:effectLst/>
                      </a:endParaRPr>
                    </a:p>
                    <a:p>
                      <a:pPr marL="114300" indent="-106363" algn="l">
                        <a:tabLst/>
                      </a:pPr>
                      <a:r>
                        <a:rPr lang="en-GB" sz="800" dirty="0">
                          <a:effectLst/>
                        </a:rPr>
                        <a:t> </a:t>
                      </a:r>
                      <a:endParaRPr lang="en-ZA" sz="1200" dirty="0">
                        <a:effectLst/>
                      </a:endParaRPr>
                    </a:p>
                    <a:p>
                      <a:pPr marL="114300" lvl="0" indent="-106363" algn="l">
                        <a:buFont typeface="Symbol" pitchFamily="2" charset="2"/>
                        <a:buChar char=""/>
                        <a:tabLst/>
                      </a:pPr>
                      <a:r>
                        <a:rPr lang="en-GB" sz="800" b="1" dirty="0">
                          <a:effectLst/>
                        </a:rPr>
                        <a:t>Altruism </a:t>
                      </a:r>
                      <a:endParaRPr lang="en-ZA" sz="1200" b="1" dirty="0">
                        <a:effectLst/>
                      </a:endParaRPr>
                    </a:p>
                    <a:p>
                      <a:pPr marL="114300" indent="-1588" algn="l">
                        <a:tabLst/>
                      </a:pPr>
                      <a:r>
                        <a:rPr lang="en-GB" sz="800" dirty="0">
                          <a:effectLst/>
                        </a:rPr>
                        <a:t>While altruism focuses on sacrifices made to benefit others, similar concepts explore making sacrifices to ensure fairness.</a:t>
                      </a:r>
                      <a:endParaRPr lang="en-ZA" sz="1200" dirty="0">
                        <a:effectLst/>
                      </a:endParaRPr>
                    </a:p>
                    <a:p>
                      <a:pPr marL="114300" indent="-106363" algn="l">
                        <a:tabLst/>
                      </a:pPr>
                      <a:r>
                        <a:rPr lang="en-GB" sz="800" dirty="0">
                          <a:effectLst/>
                        </a:rPr>
                        <a:t> </a:t>
                      </a:r>
                    </a:p>
                    <a:p>
                      <a:pPr marL="114300" indent="-106363" algn="l">
                        <a:tabLst/>
                      </a:pPr>
                      <a:endParaRPr lang="en-GB"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endParaRPr lang="en-ZA" sz="800" dirty="0">
                        <a:effectLst/>
                      </a:endParaRPr>
                    </a:p>
                    <a:p>
                      <a:pPr marL="114300" indent="-106363" algn="r">
                        <a:tabLst/>
                      </a:pPr>
                      <a:r>
                        <a:rPr lang="en-ZA" sz="800" dirty="0">
                          <a:effectLst/>
                        </a:rPr>
                        <a:t>© </a:t>
                      </a:r>
                      <a:r>
                        <a:rPr lang="en-ZA" sz="800" dirty="0" err="1">
                          <a:effectLst/>
                        </a:rPr>
                        <a:t>Elane</a:t>
                      </a:r>
                      <a:r>
                        <a:rPr lang="en-ZA" sz="800" dirty="0">
                          <a:effectLst/>
                        </a:rPr>
                        <a:t> </a:t>
                      </a:r>
                      <a:r>
                        <a:rPr lang="en-ZA" sz="800" dirty="0" err="1">
                          <a:effectLst/>
                        </a:rPr>
                        <a:t>Vrey</a:t>
                      </a:r>
                      <a:r>
                        <a:rPr lang="en-ZA" sz="800" dirty="0">
                          <a:effectLst/>
                        </a:rPr>
                        <a:t> 2021</a:t>
                      </a:r>
                      <a:r>
                        <a:rPr lang="en-ZA" sz="12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endParaRPr>
                    </a:p>
                  </a:txBody>
                  <a:tcPr marL="88957" marR="88957" marT="44478" marB="44478"/>
                </a:tc>
                <a:extLst>
                  <a:ext uri="{0D108BD9-81ED-4DB2-BD59-A6C34878D82A}">
                    <a16:rowId xmlns:a16="http://schemas.microsoft.com/office/drawing/2014/main" val="952576328"/>
                  </a:ext>
                </a:extLst>
              </a:tr>
            </a:tbl>
          </a:graphicData>
        </a:graphic>
      </p:graphicFrame>
      <p:sp>
        <p:nvSpPr>
          <p:cNvPr id="6" name="Rectangle 1">
            <a:extLst>
              <a:ext uri="{FF2B5EF4-FFF2-40B4-BE49-F238E27FC236}">
                <a16:creationId xmlns:a16="http://schemas.microsoft.com/office/drawing/2014/main" id="{9F7291C1-13E3-8743-B6C4-BC29AED8A547}"/>
              </a:ext>
            </a:extLst>
          </p:cNvPr>
          <p:cNvSpPr>
            <a:spLocks noChangeArrowheads="1"/>
          </p:cNvSpPr>
          <p:nvPr/>
        </p:nvSpPr>
        <p:spPr bwMode="auto">
          <a:xfrm>
            <a:off x="1145842" y="1339014"/>
            <a:ext cx="7652416"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1" i="0" u="sng"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rPr>
              <a:t>The H.U.R.D.L.E Framework</a:t>
            </a:r>
            <a:endParaRPr kumimoji="0" lang="en-GB" altLang="en-US"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200" dirty="0">
              <a:latin typeface="Calibri" panose="020F0502020204030204" pitchFamily="34" charset="0"/>
              <a:ea typeface="Yu Mincho" panose="02020400000000000000" pitchFamily="18" charset="-128"/>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rPr>
              <a:t>When looking at a challenge through a Behavioural Science (BeSci) lens, the most important question to ask is: </a:t>
            </a:r>
            <a:endParaRPr kumimoji="0" lang="en-GB" altLang="en-US"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0" i="1" u="none"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rPr>
              <a:t>“Why are people NOT doing what I want them to do?”</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rPr>
              <a:t>BeSci acknowledges that there are numerous heuristics and cognitive biases at play when people make decisions. </a:t>
            </a:r>
            <a:endParaRPr kumimoji="0" lang="en-GB" altLang="en-US"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rPr>
              <a:t>People are mostly unaware of these motivations and mindsets. </a:t>
            </a:r>
            <a:endParaRPr kumimoji="0" lang="en-GB" altLang="en-US"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rPr>
              <a:t>The brain uses these shortcuts to aid decision-making, </a:t>
            </a:r>
            <a:endParaRPr kumimoji="0" lang="en-GB" altLang="en-US"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rPr>
              <a:t>because we simply don’t have the mental capacity (or time) to think through </a:t>
            </a:r>
            <a:r>
              <a:rPr kumimoji="0" lang="en-GB" altLang="en-US" sz="1200" b="0" i="1" u="none"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rPr>
              <a:t>every</a:t>
            </a:r>
            <a:r>
              <a:rPr kumimoji="0" lang="en-GB" altLang="en-US" sz="1200" b="0" i="0" u="none"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rPr>
              <a:t> decision in detail.</a:t>
            </a:r>
            <a:endParaRPr kumimoji="0" lang="en-GB" altLang="en-US"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GB" altLang="en-US" sz="1200" b="0" i="0" u="none"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rPr>
            </a:br>
            <a:r>
              <a:rPr kumimoji="0" lang="en-GB" altLang="en-US" sz="1200" b="0" i="0" u="none"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rPr>
              <a:t>Typically, the heuristics and cognitive biases standing in the way of desired behaviour can be split into six categories:</a:t>
            </a:r>
            <a:endParaRPr kumimoji="0" lang="en-GB" altLang="en-US"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Calibri" panose="020F0502020204030204" pitchFamily="34" charset="0"/>
                <a:ea typeface="Yu Mincho" panose="02020400000000000000" pitchFamily="18" charset="-128"/>
                <a:cs typeface="Arial" panose="020B0604020202020204" pitchFamily="34" charset="0"/>
              </a:rPr>
              <a:t>History, Uncertainty, Relevance, Difficulty, Loss and Ego - HURDLE, for short.</a:t>
            </a:r>
            <a:endParaRPr kumimoji="0" lang="en-GB" altLang="en-US"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rPr>
              <a:t>The HURDLE framework will help you to identify and overcome these obstacles so that you can formulate </a:t>
            </a:r>
            <a:endParaRPr kumimoji="0" lang="en-GB" altLang="en-US" sz="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rPr>
              <a:t>BeSci-informed </a:t>
            </a:r>
            <a:r>
              <a:rPr kumimoji="0" lang="en-GB" altLang="en-US" sz="1200" b="0" i="1" u="none"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rPr>
              <a:t>interventions</a:t>
            </a:r>
            <a:r>
              <a:rPr kumimoji="0" lang="en-GB" altLang="en-US" sz="1200" b="0" i="0" u="none" strike="noStrike" cap="none" normalizeH="0" baseline="0" dirty="0">
                <a:ln>
                  <a:noFill/>
                </a:ln>
                <a:solidFill>
                  <a:schemeClr val="tx1"/>
                </a:solidFill>
                <a:effectLst/>
                <a:latin typeface="Calibri" panose="020F0502020204030204" pitchFamily="34" charset="0"/>
                <a:ea typeface="Yu Mincho" panose="02020400000000000000" pitchFamily="18" charset="-128"/>
                <a:cs typeface="Arial" panose="020B0604020202020204" pitchFamily="34" charset="0"/>
              </a:rPr>
              <a:t> to drive the desired behaviour.</a:t>
            </a:r>
            <a:endParaRPr kumimoji="0" lang="en-GB"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3449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A86C493-FB67-6441-BE22-80E1B2BB8D96}"/>
              </a:ext>
            </a:extLst>
          </p:cNvPr>
          <p:cNvGraphicFramePr>
            <a:graphicFrameLocks noGrp="1"/>
          </p:cNvGraphicFramePr>
          <p:nvPr>
            <p:extLst>
              <p:ext uri="{D42A27DB-BD31-4B8C-83A1-F6EECF244321}">
                <p14:modId xmlns:p14="http://schemas.microsoft.com/office/powerpoint/2010/main" val="1358021698"/>
              </p:ext>
            </p:extLst>
          </p:nvPr>
        </p:nvGraphicFramePr>
        <p:xfrm>
          <a:off x="684213" y="1873589"/>
          <a:ext cx="8575674" cy="17577191"/>
        </p:xfrm>
        <a:graphic>
          <a:graphicData uri="http://schemas.openxmlformats.org/drawingml/2006/table">
            <a:tbl>
              <a:tblPr firstRow="1" bandRow="1">
                <a:tableStyleId>{5C22544A-7EE6-4342-B048-85BDC9FD1C3A}</a:tableStyleId>
              </a:tblPr>
              <a:tblGrid>
                <a:gridCol w="1428867">
                  <a:extLst>
                    <a:ext uri="{9D8B030D-6E8A-4147-A177-3AD203B41FA5}">
                      <a16:colId xmlns:a16="http://schemas.microsoft.com/office/drawing/2014/main" val="753413630"/>
                    </a:ext>
                  </a:extLst>
                </a:gridCol>
                <a:gridCol w="1429485">
                  <a:extLst>
                    <a:ext uri="{9D8B030D-6E8A-4147-A177-3AD203B41FA5}">
                      <a16:colId xmlns:a16="http://schemas.microsoft.com/office/drawing/2014/main" val="3865419300"/>
                    </a:ext>
                  </a:extLst>
                </a:gridCol>
                <a:gridCol w="1429485">
                  <a:extLst>
                    <a:ext uri="{9D8B030D-6E8A-4147-A177-3AD203B41FA5}">
                      <a16:colId xmlns:a16="http://schemas.microsoft.com/office/drawing/2014/main" val="175905021"/>
                    </a:ext>
                  </a:extLst>
                </a:gridCol>
                <a:gridCol w="1428867">
                  <a:extLst>
                    <a:ext uri="{9D8B030D-6E8A-4147-A177-3AD203B41FA5}">
                      <a16:colId xmlns:a16="http://schemas.microsoft.com/office/drawing/2014/main" val="607866760"/>
                    </a:ext>
                  </a:extLst>
                </a:gridCol>
                <a:gridCol w="1429485">
                  <a:extLst>
                    <a:ext uri="{9D8B030D-6E8A-4147-A177-3AD203B41FA5}">
                      <a16:colId xmlns:a16="http://schemas.microsoft.com/office/drawing/2014/main" val="1506333016"/>
                    </a:ext>
                  </a:extLst>
                </a:gridCol>
                <a:gridCol w="1429485">
                  <a:extLst>
                    <a:ext uri="{9D8B030D-6E8A-4147-A177-3AD203B41FA5}">
                      <a16:colId xmlns:a16="http://schemas.microsoft.com/office/drawing/2014/main" val="3833970353"/>
                    </a:ext>
                  </a:extLst>
                </a:gridCol>
              </a:tblGrid>
              <a:tr h="1512264">
                <a:tc>
                  <a:txBody>
                    <a:bodyPr/>
                    <a:lstStyle/>
                    <a:p>
                      <a:pPr algn="ctr"/>
                      <a:r>
                        <a:rPr lang="en-GB" sz="7000" dirty="0">
                          <a:effectLst/>
                        </a:rPr>
                        <a:t>H</a:t>
                      </a:r>
                      <a:endParaRPr lang="en-ZA" sz="1200" dirty="0">
                        <a:effectLst/>
                      </a:endParaRPr>
                    </a:p>
                    <a:p>
                      <a:pPr algn="ctr"/>
                      <a:r>
                        <a:rPr lang="en-GB" sz="1200" dirty="0">
                          <a:effectLst/>
                        </a:rPr>
                        <a:t>History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solidFill>
                      <a:srgbClr val="C9C300"/>
                    </a:solidFill>
                  </a:tcPr>
                </a:tc>
                <a:tc>
                  <a:txBody>
                    <a:bodyPr/>
                    <a:lstStyle/>
                    <a:p>
                      <a:pPr algn="ctr"/>
                      <a:r>
                        <a:rPr lang="en-GB" sz="7000" dirty="0">
                          <a:effectLst/>
                        </a:rPr>
                        <a:t>U</a:t>
                      </a:r>
                      <a:endParaRPr lang="en-ZA" sz="1200" dirty="0">
                        <a:effectLst/>
                      </a:endParaRPr>
                    </a:p>
                    <a:p>
                      <a:pPr algn="ctr"/>
                      <a:r>
                        <a:rPr lang="en-GB" sz="1200" dirty="0">
                          <a:effectLst/>
                        </a:rPr>
                        <a:t>Uncertainty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solidFill>
                      <a:srgbClr val="FFB81A"/>
                    </a:solidFill>
                  </a:tcPr>
                </a:tc>
                <a:tc>
                  <a:txBody>
                    <a:bodyPr/>
                    <a:lstStyle/>
                    <a:p>
                      <a:pPr algn="ctr"/>
                      <a:r>
                        <a:rPr lang="en-GB" sz="7000" dirty="0">
                          <a:effectLst/>
                        </a:rPr>
                        <a:t>R</a:t>
                      </a:r>
                      <a:endParaRPr lang="en-ZA" sz="1200" dirty="0">
                        <a:effectLst/>
                      </a:endParaRPr>
                    </a:p>
                    <a:p>
                      <a:pPr algn="ctr"/>
                      <a:r>
                        <a:rPr lang="en-GB" sz="1200" dirty="0">
                          <a:effectLst/>
                        </a:rPr>
                        <a:t>Relevance</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solidFill>
                      <a:srgbClr val="FD6719"/>
                    </a:solidFill>
                  </a:tcPr>
                </a:tc>
                <a:tc>
                  <a:txBody>
                    <a:bodyPr/>
                    <a:lstStyle/>
                    <a:p>
                      <a:pPr algn="ctr"/>
                      <a:r>
                        <a:rPr lang="en-GB" sz="7000" dirty="0">
                          <a:effectLst/>
                        </a:rPr>
                        <a:t>D</a:t>
                      </a:r>
                      <a:endParaRPr lang="en-ZA" sz="1200" dirty="0">
                        <a:effectLst/>
                      </a:endParaRPr>
                    </a:p>
                    <a:p>
                      <a:pPr algn="ctr"/>
                      <a:r>
                        <a:rPr lang="en-GB" sz="1200" dirty="0">
                          <a:effectLst/>
                        </a:rPr>
                        <a:t>Difficulty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solidFill>
                      <a:srgbClr val="AC004F"/>
                    </a:solidFill>
                  </a:tcPr>
                </a:tc>
                <a:tc>
                  <a:txBody>
                    <a:bodyPr/>
                    <a:lstStyle/>
                    <a:p>
                      <a:pPr algn="ctr"/>
                      <a:r>
                        <a:rPr lang="en-GB" sz="7000" dirty="0">
                          <a:effectLst/>
                        </a:rPr>
                        <a:t>L</a:t>
                      </a:r>
                      <a:endParaRPr lang="en-ZA" sz="1200" dirty="0">
                        <a:effectLst/>
                      </a:endParaRPr>
                    </a:p>
                    <a:p>
                      <a:pPr algn="ctr"/>
                      <a:r>
                        <a:rPr lang="en-GB" sz="1200" dirty="0">
                          <a:effectLst/>
                        </a:rPr>
                        <a:t>Loss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solidFill>
                      <a:srgbClr val="B04DC4"/>
                    </a:solidFill>
                  </a:tcPr>
                </a:tc>
                <a:tc>
                  <a:txBody>
                    <a:bodyPr/>
                    <a:lstStyle/>
                    <a:p>
                      <a:pPr algn="ctr"/>
                      <a:r>
                        <a:rPr lang="en-GB" sz="7000" dirty="0">
                          <a:effectLst/>
                        </a:rPr>
                        <a:t>E</a:t>
                      </a:r>
                      <a:endParaRPr lang="en-ZA" sz="1200" dirty="0">
                        <a:effectLst/>
                      </a:endParaRPr>
                    </a:p>
                    <a:p>
                      <a:pPr algn="ctr"/>
                      <a:r>
                        <a:rPr lang="en-GB" sz="1200" dirty="0">
                          <a:effectLst/>
                        </a:rPr>
                        <a:t>Ego</a:t>
                      </a:r>
                      <a:endParaRPr lang="en-ZA" sz="1200" dirty="0">
                        <a:effectLst/>
                      </a:endParaRPr>
                    </a:p>
                    <a:p>
                      <a:pPr algn="ctr"/>
                      <a:r>
                        <a:rPr lang="en-GB" sz="1200" dirty="0">
                          <a:effectLst/>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solidFill>
                      <a:srgbClr val="5B56B7"/>
                    </a:solidFill>
                  </a:tcPr>
                </a:tc>
                <a:extLst>
                  <a:ext uri="{0D108BD9-81ED-4DB2-BD59-A6C34878D82A}">
                    <a16:rowId xmlns:a16="http://schemas.microsoft.com/office/drawing/2014/main" val="4078595848"/>
                  </a:ext>
                </a:extLst>
              </a:tr>
              <a:tr h="632795">
                <a:tc gridSpan="6">
                  <a:txBody>
                    <a:bodyPr/>
                    <a:lstStyle/>
                    <a:p>
                      <a:pPr marL="0" marR="0" lvl="0" indent="0" algn="ctr" defTabSz="994410" rtl="0" eaLnBrk="1" fontAlgn="auto" latinLnBrk="0" hangingPunct="1">
                        <a:lnSpc>
                          <a:spcPct val="150000"/>
                        </a:lnSpc>
                        <a:spcBef>
                          <a:spcPts val="0"/>
                        </a:spcBef>
                        <a:spcAft>
                          <a:spcPts val="0"/>
                        </a:spcAft>
                        <a:buClrTx/>
                        <a:buSzTx/>
                        <a:buFont typeface="Symbol" pitchFamily="2" charset="2"/>
                        <a:buNone/>
                        <a:tabLst/>
                        <a:defRPr/>
                      </a:pPr>
                      <a:r>
                        <a:rPr lang="en-GB" sz="1200" b="1" dirty="0">
                          <a:effectLst/>
                        </a:rPr>
                        <a:t>SOME LESSER-KNOWN COGNITIVE BIASES AND HEURISTICS </a:t>
                      </a:r>
                      <a:endParaRPr lang="en-ZA" sz="1200" b="1"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nchor="ctr"/>
                </a:tc>
                <a:tc hMerge="1">
                  <a:txBody>
                    <a:bodyPr/>
                    <a:lstStyle/>
                    <a:p>
                      <a:pPr marL="342900" lvl="0" indent="-342900">
                        <a:lnSpc>
                          <a:spcPct val="150000"/>
                        </a:lnSpc>
                        <a:buFont typeface="Symbol" pitchFamily="2" charset="2"/>
                        <a:buChar char=""/>
                      </a:pP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hMerge="1">
                  <a:txBody>
                    <a:bodyPr/>
                    <a:lstStyle/>
                    <a:p>
                      <a:pPr marL="342900" lvl="0" indent="-342900">
                        <a:lnSpc>
                          <a:spcPct val="150000"/>
                        </a:lnSpc>
                        <a:buFont typeface="Symbol" pitchFamily="2" charset="2"/>
                        <a:buChar char=""/>
                      </a:pP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hMerge="1">
                  <a:txBody>
                    <a:bodyPr/>
                    <a:lstStyle/>
                    <a:p>
                      <a:pPr algn="ctr">
                        <a:lnSpc>
                          <a:spcPct val="150000"/>
                        </a:lnSpc>
                      </a:pP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hMerge="1">
                  <a:txBody>
                    <a:bodyPr/>
                    <a:lstStyle/>
                    <a:p>
                      <a:pPr marL="342900" lvl="0" indent="-342900">
                        <a:lnSpc>
                          <a:spcPct val="150000"/>
                        </a:lnSpc>
                        <a:buFont typeface="Symbol" pitchFamily="2" charset="2"/>
                        <a:buChar char=""/>
                      </a:pP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tc hMerge="1">
                  <a:txBody>
                    <a:bodyPr/>
                    <a:lstStyle/>
                    <a:p>
                      <a:pPr marL="342900" lvl="0" indent="-342900">
                        <a:lnSpc>
                          <a:spcPct val="150000"/>
                        </a:lnSpc>
                        <a:buFont typeface="Symbol" pitchFamily="2" charset="2"/>
                        <a:buChar char=""/>
                      </a:pP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88957" marR="88957" marT="44478" marB="44478"/>
                </a:tc>
                <a:extLst>
                  <a:ext uri="{0D108BD9-81ED-4DB2-BD59-A6C34878D82A}">
                    <a16:rowId xmlns:a16="http://schemas.microsoft.com/office/drawing/2014/main" val="1814459649"/>
                  </a:ext>
                </a:extLst>
              </a:tr>
              <a:tr h="2027595">
                <a:tc>
                  <a:txBody>
                    <a:bodyPr/>
                    <a:lstStyle/>
                    <a:p>
                      <a:endParaRPr lang="en-GB" sz="800" b="1" u="sng" dirty="0">
                        <a:effectLst/>
                        <a:latin typeface="Calibri" panose="020F0502020204030204" pitchFamily="34" charset="0"/>
                        <a:ea typeface="Yu Mincho" panose="02020400000000000000" pitchFamily="18" charset="-128"/>
                        <a:cs typeface="Arial" panose="020B0604020202020204" pitchFamily="34" charset="0"/>
                      </a:endParaRPr>
                    </a:p>
                    <a:p>
                      <a:r>
                        <a:rPr lang="en-GB" sz="800" b="1" u="sng" dirty="0">
                          <a:effectLst/>
                          <a:latin typeface="Calibri" panose="020F0502020204030204" pitchFamily="34" charset="0"/>
                          <a:ea typeface="Yu Mincho" panose="02020400000000000000" pitchFamily="18" charset="-128"/>
                          <a:cs typeface="Arial" panose="020B0604020202020204" pitchFamily="34" charset="0"/>
                        </a:rPr>
                        <a:t>PREVIOUS EXPERIENCES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39700" lvl="0" indent="-13970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Affect Bias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42875"/>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The affect bias represents a reliance on good or bad feelings previously experienced in relation to a stimulus. It is a mental shortcut relying on emotion rather than logical thought.</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42875"/>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3810"/>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EXISITNG BELIEFS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3810"/>
                      <a:r>
                        <a:rPr lang="en-GB" sz="800" b="1" u="none" strike="noStrike"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39700" lvl="0" indent="-13970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Gambler’s Fallacy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14300"/>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The belief that past events influence future probabilities.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14300"/>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39700" lvl="0" indent="-13970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Hindsight Bias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14300"/>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Seeing past events as predictable at the time those events happened.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14300"/>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CREATING NEW REFERENCES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r>
                        <a:rPr lang="en-GB" sz="800" b="1" u="none" strike="noStrike"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39700" lvl="0" indent="-13970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Mere Exposure Effect</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15570"/>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Given a choice of two options, people prefer the one they’ve been exposed to the most.</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15570"/>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algn="ctr"/>
                      <a:r>
                        <a:rPr lang="en-GB" sz="800" b="1" i="1"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t>Align marketing across channels and vary the core message and visuals as little as possible. Creating a consistent experience is vital for Mere Exposure to take hold.</a:t>
                      </a:r>
                      <a:endParaRPr lang="en-ZA" sz="120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p>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42875"/>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algn="ctr"/>
                      <a:r>
                        <a:rPr lang="en-GB" sz="1200" b="1" dirty="0">
                          <a:solidFill>
                            <a:srgbClr val="FFFFFF"/>
                          </a:solidFill>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a:tc>
                <a:tc>
                  <a:txBody>
                    <a:bodyPr/>
                    <a:lstStyle/>
                    <a:p>
                      <a:pPr marL="50800" indent="0">
                        <a:tabLst/>
                      </a:pPr>
                      <a:endPar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endParaRPr>
                    </a:p>
                    <a:p>
                      <a:pPr marL="50800" indent="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PROVIDE CONTEXT</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Conjunction Fallacy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Assumption that specific conditions are more probable than general ones.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GIVE SOCIAL REASSURANCE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In-Group Out-Group Bias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Favouring members of one's group over others. The definition of ‘group’ can be surprisingly loose and arbitrary.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The Power of the Group</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The desire for harmony or conformity in a group results in irrational or dysfunctional decision-making.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Negative Social Proof</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What other people are NOT doing can also be as influential as what other people are doing.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lgn="ctr">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marR="55880" indent="-133350" algn="ctr">
                        <a:spcAft>
                          <a:spcPts val="0"/>
                        </a:spcAft>
                        <a:tabLst/>
                      </a:pPr>
                      <a:r>
                        <a:rPr lang="en-GB" sz="800" b="1" i="1"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t>97% of visitors to this national park leave without harming the environment.</a:t>
                      </a:r>
                      <a:endParaRPr lang="en-ZA" sz="1200" b="1"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t> </a:t>
                      </a:r>
                      <a:endParaRPr lang="en-ZA" sz="1200" b="1"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MANAGE EXPECTATIONS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Ambiguity Aversion</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Ambiguity aversion is the tendency to favour the known over the unknown. When choosing between two bets, we are more likely to choose the bet for which we know the odds, even if the odds are poor, than the one for which we don’t know the odds.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marR="55880" indent="-133350" algn="ctr">
                        <a:spcAft>
                          <a:spcPts val="0"/>
                        </a:spcAft>
                        <a:tabLst/>
                      </a:pPr>
                      <a:r>
                        <a:rPr lang="en-GB" sz="800" b="1" i="1"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t>Affordance Cue</a:t>
                      </a:r>
                      <a:endParaRPr lang="en-ZA" sz="120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p>
                      <a:pPr marL="184150" marR="55880" indent="-133350" algn="ctr">
                        <a:spcAft>
                          <a:spcPts val="0"/>
                        </a:spcAft>
                        <a:tabLst/>
                      </a:pPr>
                      <a:r>
                        <a:rPr lang="en-GB" sz="800" b="1" i="1"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t>Physical design, i.e. push/pull door handles – designed for what they’re meant to do.</a:t>
                      </a:r>
                      <a:endParaRPr lang="en-ZA" sz="120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Information Bias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Seeking information even when it will not affect action.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Neglect of Probability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The disregarding of probability when making an uncertain decision.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SHOW VALUE</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Operational Transparency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Customers are more satisfied, and workers are more efficient, when the work is done in plain sight.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Concreteness Bias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This behavioural tendency states that people respond better to concrete information than abstract information.</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50800" indent="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MANAGE DECISION-MAKING PROCESS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u="none" strike="noStrike"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Planning Fallacy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People underestimate how long it takes to complete tasks.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u="none" strike="noStrike"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Diversification Bias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People seek more variety when they choose multiple items for future consumption simultaneously than when they make choices sequentially.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Precommitment</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When people view events that are in the future, they are more likely to be rational and wise about their choices. When the same events are in the present, people act impulsively and make foolish choices.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50800" marR="55880" indent="0" algn="ctr">
                        <a:spcAft>
                          <a:spcPts val="0"/>
                        </a:spcAft>
                        <a:tabLst/>
                      </a:pPr>
                      <a:r>
                        <a:rPr lang="en-GB" sz="800" b="1" i="1"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t>The best way of nudging people to make wise choices is to ask them to commit to making those choices for the future.</a:t>
                      </a:r>
                      <a:endParaRPr lang="en-ZA" sz="1200" b="1"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ADDRESS PROCRASTINATION</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508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The avoidance of doing a task that needs to be accomplished.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Zeigarnik Effect</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Incomplete or interrupted tasks are remembered better than completed ones.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Scarcity Error</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The assumption that anything that is scarce is valuable and things which are abundant are not. </a:t>
                      </a:r>
                      <a:endParaRPr lang="en-ZA" sz="1200" dirty="0">
                        <a:solidFill>
                          <a:srgbClr val="000000"/>
                        </a:solidFill>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0" marR="0" marT="0" marB="0"/>
                </a:tc>
                <a:tc>
                  <a:txBody>
                    <a:bodyPr/>
                    <a:lstStyle/>
                    <a:p>
                      <a:pPr marL="12700" indent="0">
                        <a:tabLst/>
                      </a:pPr>
                      <a:endPar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endParaRPr>
                    </a:p>
                    <a:p>
                      <a:pPr marL="95250" indent="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ENHANCE PERSONAL </a:t>
                      </a:r>
                    </a:p>
                    <a:p>
                      <a:pPr marL="95250" indent="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RELEVANCE</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Black Swan</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Highly significant events that affect your life, your career, your company, your country.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Motivation Crowding</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Extrinsic motivators such as money or punishments can undermine intrinsic motivations.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Neomania / Neophilia</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The obsession/fear of the new.</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Not-invented-here Bias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Aversion to products, research, standards, or knowledge developed outside a particular group.</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Pratfall Effect</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Flaws make a person (or brand) more honest, credible trusted and likeable.</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Illusory Correlation</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Perceiving a relationship between two unrelated events.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b="1"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TIME RELEVANCE</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Construal Levels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When events are to happen in the future, people view them in terms of their higher-level benefits.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When the same event is to happen now, it is viewed in terms of concrete details.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Idleness Aversion</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People hate waiting, it’s boring.</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ADDRESS INERTIA</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Primacy and Recency Effects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In a list of items, those at the beginning and end of the list will be remembered most clearly.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Cherry-picking</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Selecting and showcasing the most attractive features and hiding the rest.</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95250" indent="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MORE WAYS TO CREATE MEANING</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b="1"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Messenger Effect</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The notion that the weight decision makers give to information depends on their reaction to the messenger source.</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b="1" u="none" strike="noStrike"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Goodheart’s Law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Relevance of measurement. When a measure becomes a target, it ceases to be a good measure.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Sleeper Effect</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A delayed increase in the effect of a message.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Hedonic Treadmill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People quickly return to a stable level of happiness following major positive or negative events.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Regression to Mean</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The idea that things will even out over time.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b="1"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Choice vs Evaluation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When a person has made a large number of choices, they are more likely to view incoming (unrelated) information as a choice problem.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Deliberation vs Implemental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When a person has approached a large number of events with a view to getting them done (rather than merely thinking about them), they are more likely to get the next event done.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b="1" u="none" strike="noStrike"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228600" indent="-133350">
                        <a:tabLst/>
                      </a:pPr>
                      <a:r>
                        <a:rPr lang="en-GB" sz="800" b="1"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algn="ctr"/>
                      <a:r>
                        <a:rPr lang="en-GB" sz="1200" b="1" dirty="0">
                          <a:solidFill>
                            <a:srgbClr val="FFFFFF"/>
                          </a:solidFill>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0" marR="0" marT="0" marB="0"/>
                </a:tc>
                <a:tc>
                  <a:txBody>
                    <a:bodyPr/>
                    <a:lstStyle/>
                    <a:p>
                      <a:endPar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MINIMISE EFFORT</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Choosing vs Rejecting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Asking people to choose between A and B results on their focusing on reasons to choose (positive aspects, while asking them to reject A or B results on them focusing on reasons to reject (negative aspects).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Inductive Thinking</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Drawing universal certainties from individual observations.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Personification Bias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Attributing human characteristics to something non-human, or representing an abstract quality in human form.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Outcome Bias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Decisions judged by their outcomes rather than on the quality or depth of consideration at the time it was made.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Base-rate Fallacy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The tendency to ignore ‘base’ or general information and focus on specific information.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MAKE EFFORT YOUR FRIEND</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u="none" strike="noStrike"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Single Stage vs Multiple Stage Decisions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Presenting the same choice as a multiple stage decision rather than a single stage decision can change the outcome of the choice task.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lgn="ctr">
                        <a:tabLst/>
                      </a:pPr>
                      <a:r>
                        <a:rPr lang="en-GB" sz="1200" b="1" dirty="0">
                          <a:solidFill>
                            <a:srgbClr val="FFFFFF"/>
                          </a:solidFill>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0" marR="0" marT="0" marB="0"/>
                </a:tc>
                <a:tc>
                  <a:txBody>
                    <a:bodyPr/>
                    <a:lstStyle/>
                    <a:p>
                      <a:endPar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endParaRPr>
                    </a:p>
                    <a:p>
                      <a:pPr marL="50800" indent="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PERCEIVED ABSTRACT LOSS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Hedonic Editing</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People either integrate or segregate monetary outcomes in order to maximise their psychological impact.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marR="56515" indent="-133350" algn="ctr">
                        <a:spcAft>
                          <a:spcPts val="0"/>
                        </a:spcAft>
                        <a:tabLst/>
                      </a:pPr>
                      <a:r>
                        <a:rPr lang="en-GB" sz="800" b="1" i="1"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t>A tire shop that charged $200 for tire replacement offered a $10 discount. This small benefit was lost in the context of the large price tag.  A second tire shop instead mailed their patrons a $10 gift certificate two weeks after getting their tires replaced. By separating this small gain, they made its psychological value much higher.</a:t>
                      </a:r>
                      <a:endParaRPr lang="en-ZA" sz="120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Zero-risk Bias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Sociologists have found that we love certainty – even if it’s counterproductive.</a:t>
                      </a:r>
                    </a:p>
                    <a:p>
                      <a:pPr marL="184150" indent="-133350">
                        <a:tabLst/>
                      </a:pPr>
                      <a:endParaRPr lang="en-ZA" sz="8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US"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Enhanced Active Choice</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b="0" i="0"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t>Enhanced active choice is an approach that prompts users to make a choice between options, which favours one alternative as the losses in the non-preferred alternative have been highlighted.</a:t>
                      </a:r>
                      <a:endParaRPr lang="en-ZA" sz="1200" b="0" i="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Adaptive Bias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With limited information, decisions are based around the costs of being wrong.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PERCEIVED FINANCIAL LOSS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Payment Depreciation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The pain of payment decreases as time passes from the payment. As a result, the strength of the sunk cost effect (a pressure to consume events that have been prepaid for) decreases with time.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lgn="ctr">
                        <a:tabLst/>
                      </a:pPr>
                      <a:r>
                        <a:rPr lang="en-GB" sz="1200" b="1" dirty="0">
                          <a:solidFill>
                            <a:srgbClr val="FFFFFF"/>
                          </a:solidFill>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0" marR="0" marT="0" marB="0"/>
                </a:tc>
                <a:tc>
                  <a:txBody>
                    <a:bodyPr/>
                    <a:lstStyle/>
                    <a:p>
                      <a:endPar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HOW THEY SEE THEMSELVES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u="none" strike="noStrike"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Self-serving Bias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Claiming more responsibility for successes than failures.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Illusion of Attention</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People believe they notice everything taking place in front of them but often see only what they are focusing on.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Survivorship Bias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The “survivorship bias” leads people to overestimate their chances of success.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Optimism Bias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Optimism bias is a cognitive bias that causes someone to believe that they themselves are less likely to experience a negative event.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marR="81915" indent="-133350" algn="ctr">
                        <a:spcAft>
                          <a:spcPts val="0"/>
                        </a:spcAft>
                        <a:tabLst/>
                      </a:pPr>
                      <a:r>
                        <a:rPr lang="en-GB" sz="800" b="1" i="1"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t>WHAT IF?</a:t>
                      </a:r>
                      <a:endParaRPr lang="en-ZA" sz="120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p>
                      <a:pPr marL="184150" marR="81915" indent="-133350" algn="ctr">
                        <a:spcAft>
                          <a:spcPts val="0"/>
                        </a:spcAft>
                        <a:tabLst/>
                      </a:pPr>
                      <a:r>
                        <a:rPr lang="en-GB" sz="800" b="1" i="1"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t>Combat optimism bias by framing information as a “What if…” question to highlight potential loss.</a:t>
                      </a:r>
                      <a:endParaRPr lang="en-ZA" sz="120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Subjective Validation</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Something is true if belief demands it to be, which can also give meaning to coincidences.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Illusion of Control</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Overestimating one's influence over external events.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Illusion of Skill</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Overestimating skill over chance in sectors like financial markets.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Illusory Superiority</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Overestimating one's desirable qualities and underestimating undesirable qualities, relative to other people. </a:t>
                      </a:r>
                      <a:endParaRPr lang="en-ZA" sz="1200" b="0" i="0" dirty="0">
                        <a:solidFill>
                          <a:schemeClr val="dk1"/>
                        </a:solidFill>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endParaRPr lang="en-ZA" sz="1200" b="0" i="0" dirty="0">
                        <a:solidFill>
                          <a:schemeClr val="dk1"/>
                        </a:solidFill>
                        <a:effectLst/>
                        <a:latin typeface="Calibri" panose="020F0502020204030204" pitchFamily="34" charset="0"/>
                        <a:ea typeface="Yu Mincho" panose="02020400000000000000" pitchFamily="18" charset="-128"/>
                        <a:cs typeface="Arial" panose="020B0604020202020204" pitchFamily="34" charset="0"/>
                      </a:endParaRPr>
                    </a:p>
                    <a:p>
                      <a:pPr marL="50800" indent="0" algn="ctr">
                        <a:buFont typeface="Arial" panose="020B0604020202020204" pitchFamily="34" charset="0"/>
                        <a:buNone/>
                        <a:tabLst/>
                      </a:pPr>
                      <a:r>
                        <a:rPr lang="en-GB" sz="800" b="1" i="1"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t>IDIOSYNCRATIC FIT</a:t>
                      </a:r>
                      <a:endParaRPr lang="en-ZA" sz="1200" b="1" i="1"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p>
                      <a:pPr marL="184150" marR="81915" indent="-133350" algn="ctr">
                        <a:spcAft>
                          <a:spcPts val="0"/>
                        </a:spcAft>
                        <a:tabLst/>
                      </a:pPr>
                      <a:r>
                        <a:rPr lang="en-GB" sz="800" b="1" i="1" dirty="0">
                          <a:solidFill>
                            <a:schemeClr val="tx1"/>
                          </a:solidFill>
                          <a:effectLst/>
                          <a:latin typeface="Calibri" panose="020F0502020204030204" pitchFamily="34" charset="0"/>
                          <a:ea typeface="Yu Mincho" panose="02020400000000000000" pitchFamily="18" charset="-128"/>
                          <a:cs typeface="Arial" panose="020B0604020202020204" pitchFamily="34" charset="0"/>
                        </a:rPr>
                        <a:t>Framing opportunities so people feel like they have a relative advantage over others.</a:t>
                      </a:r>
                      <a:endParaRPr lang="en-ZA" sz="1200" b="1" i="1"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Forer Effect</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People attach high accuracy to vague descriptions of them that could in fact apply to many people.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Swimmer’s Body Illusion</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Confusing selection with results.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u="none" strike="noStrike"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b="1" u="sng"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HOW THEY SEE OTHERS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Introspection Illusion</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People believe they have insight into their own mental states when they usually do not, and treat others' introspections sceptically.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lvl="0" indent="-133350">
                        <a:buFont typeface="Symbol" pitchFamily="2" charset="2"/>
                        <a:buChar char=""/>
                        <a:tabLst/>
                      </a:pPr>
                      <a:r>
                        <a:rPr lang="en-GB" sz="800" b="1"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Omission Bias</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0">
                        <a:tabLst/>
                      </a:pPr>
                      <a:r>
                        <a:rPr lang="en-GB" sz="800" dirty="0">
                          <a:solidFill>
                            <a:srgbClr val="000000"/>
                          </a:solidFill>
                          <a:effectLst/>
                          <a:latin typeface="Calibri" panose="020F0502020204030204" pitchFamily="34" charset="0"/>
                          <a:ea typeface="Yu Mincho" panose="02020400000000000000" pitchFamily="18" charset="-128"/>
                          <a:cs typeface="Arial" panose="020B0604020202020204" pitchFamily="34" charset="0"/>
                        </a:rPr>
                        <a:t>Harmful actions judged as worse, or less moral, than equally harmful inactions.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r>
                        <a:rPr lang="en-GB" sz="800" dirty="0">
                          <a:effectLst/>
                          <a:latin typeface="Calibri" panose="020F0502020204030204" pitchFamily="34" charset="0"/>
                          <a:ea typeface="Yu Mincho" panose="02020400000000000000" pitchFamily="18" charset="-128"/>
                          <a:cs typeface="Arial" panose="020B0604020202020204" pitchFamily="34" charset="0"/>
                        </a:rPr>
                        <a:t> </a:t>
                      </a: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84150" indent="-133350">
                        <a:tabLst/>
                      </a:pPr>
                      <a:endParaRPr lang="en-GB" sz="800" dirty="0">
                        <a:effectLst/>
                        <a:latin typeface="Calibri" panose="020F0502020204030204" pitchFamily="34" charset="0"/>
                        <a:ea typeface="Yu Mincho" panose="02020400000000000000" pitchFamily="18" charset="-128"/>
                        <a:cs typeface="Arial" panose="020B0604020202020204" pitchFamily="34" charset="0"/>
                      </a:endParaRPr>
                    </a:p>
                    <a:p>
                      <a:pPr marL="114300" marR="0" lvl="0" indent="-106363" algn="r" defTabSz="994410" rtl="0" eaLnBrk="1" fontAlgn="auto" latinLnBrk="0" hangingPunct="1">
                        <a:lnSpc>
                          <a:spcPct val="100000"/>
                        </a:lnSpc>
                        <a:spcBef>
                          <a:spcPts val="0"/>
                        </a:spcBef>
                        <a:spcAft>
                          <a:spcPts val="0"/>
                        </a:spcAft>
                        <a:buClrTx/>
                        <a:buSzTx/>
                        <a:buFontTx/>
                        <a:buNone/>
                        <a:tabLst/>
                        <a:defRPr/>
                      </a:pPr>
                      <a:r>
                        <a:rPr kumimoji="0" lang="en-ZA" sz="800" b="0" i="0" u="none" strike="noStrike" kern="1200" cap="none" spc="0" normalizeH="0" baseline="0" noProof="0" dirty="0">
                          <a:ln>
                            <a:noFill/>
                          </a:ln>
                          <a:solidFill>
                            <a:prstClr val="black"/>
                          </a:solidFill>
                          <a:effectLst/>
                          <a:uLnTx/>
                          <a:uFillTx/>
                          <a:latin typeface="+mn-lt"/>
                          <a:ea typeface="+mn-ea"/>
                          <a:cs typeface="+mn-cs"/>
                        </a:rPr>
                        <a:t>© </a:t>
                      </a:r>
                      <a:r>
                        <a:rPr kumimoji="0" lang="en-ZA" sz="800" b="0" i="0" u="none" strike="noStrike" kern="1200" cap="none" spc="0" normalizeH="0" baseline="0" noProof="0" dirty="0" err="1">
                          <a:ln>
                            <a:noFill/>
                          </a:ln>
                          <a:solidFill>
                            <a:prstClr val="black"/>
                          </a:solidFill>
                          <a:effectLst/>
                          <a:uLnTx/>
                          <a:uFillTx/>
                          <a:latin typeface="+mn-lt"/>
                          <a:ea typeface="+mn-ea"/>
                          <a:cs typeface="+mn-cs"/>
                        </a:rPr>
                        <a:t>Elane</a:t>
                      </a:r>
                      <a:r>
                        <a:rPr kumimoji="0" lang="en-ZA" sz="800" b="0" i="0" u="none" strike="noStrike" kern="1200" cap="none" spc="0" normalizeH="0" baseline="0" noProof="0" dirty="0">
                          <a:ln>
                            <a:noFill/>
                          </a:ln>
                          <a:solidFill>
                            <a:prstClr val="black"/>
                          </a:solidFill>
                          <a:effectLst/>
                          <a:uLnTx/>
                          <a:uFillTx/>
                          <a:latin typeface="+mn-lt"/>
                          <a:ea typeface="+mn-ea"/>
                          <a:cs typeface="+mn-cs"/>
                        </a:rPr>
                        <a:t> </a:t>
                      </a:r>
                      <a:r>
                        <a:rPr kumimoji="0" lang="en-ZA" sz="800" b="0" i="0" u="none" strike="noStrike" kern="1200" cap="none" spc="0" normalizeH="0" baseline="0" noProof="0" dirty="0" err="1">
                          <a:ln>
                            <a:noFill/>
                          </a:ln>
                          <a:solidFill>
                            <a:prstClr val="black"/>
                          </a:solidFill>
                          <a:effectLst/>
                          <a:uLnTx/>
                          <a:uFillTx/>
                          <a:latin typeface="+mn-lt"/>
                          <a:ea typeface="+mn-ea"/>
                          <a:cs typeface="+mn-cs"/>
                        </a:rPr>
                        <a:t>Vrey</a:t>
                      </a:r>
                      <a:r>
                        <a:rPr kumimoji="0" lang="en-ZA" sz="800" b="0" i="0" u="none" strike="noStrike" kern="1200" cap="none" spc="0" normalizeH="0" baseline="0" noProof="0" dirty="0">
                          <a:ln>
                            <a:noFill/>
                          </a:ln>
                          <a:solidFill>
                            <a:prstClr val="black"/>
                          </a:solidFill>
                          <a:effectLst/>
                          <a:uLnTx/>
                          <a:uFillTx/>
                          <a:latin typeface="+mn-lt"/>
                          <a:ea typeface="+mn-ea"/>
                          <a:cs typeface="+mn-cs"/>
                        </a:rPr>
                        <a:t> 2021</a:t>
                      </a:r>
                      <a:r>
                        <a:rPr kumimoji="0" lang="en-ZA" sz="1200" b="0" i="0" u="none" strike="noStrike" kern="1200" cap="none" spc="0" normalizeH="0" baseline="0" noProof="0" dirty="0">
                          <a:ln>
                            <a:noFill/>
                          </a:ln>
                          <a:solidFill>
                            <a:prstClr val="black"/>
                          </a:solidFill>
                          <a:effectLst/>
                          <a:uLnTx/>
                          <a:uFillTx/>
                          <a:latin typeface="Calibri" panose="020F0502020204030204" pitchFamily="34" charset="0"/>
                          <a:ea typeface="Yu Mincho" panose="02020400000000000000" pitchFamily="18" charset="-128"/>
                          <a:cs typeface="Arial" panose="020B0604020202020204" pitchFamily="34" charset="0"/>
                        </a:rPr>
                        <a:t> </a:t>
                      </a:r>
                      <a:r>
                        <a:rPr lang="en-GB" sz="1200" b="1" dirty="0">
                          <a:solidFill>
                            <a:srgbClr val="FFFFFF"/>
                          </a:solidFill>
                          <a:effectLst/>
                          <a:latin typeface="Calibri" panose="020F0502020204030204" pitchFamily="34" charset="0"/>
                          <a:ea typeface="Yu Mincho" panose="02020400000000000000" pitchFamily="18" charset="-128"/>
                          <a:cs typeface="Arial" panose="020B0604020202020204" pitchFamily="34" charset="0"/>
                        </a:rPr>
                        <a:t> </a:t>
                      </a:r>
                      <a:endParaRPr lang="en-ZA" sz="1200" dirty="0">
                        <a:effectLst/>
                        <a:latin typeface="Calibri" panose="020F0502020204030204" pitchFamily="34" charset="0"/>
                        <a:ea typeface="Yu Mincho" panose="02020400000000000000" pitchFamily="18" charset="-128"/>
                        <a:cs typeface="Arial" panose="020B0604020202020204" pitchFamily="34" charset="0"/>
                      </a:endParaRPr>
                    </a:p>
                  </a:txBody>
                  <a:tcPr marL="0" marR="0" marT="0" marB="0"/>
                </a:tc>
                <a:extLst>
                  <a:ext uri="{0D108BD9-81ED-4DB2-BD59-A6C34878D82A}">
                    <a16:rowId xmlns:a16="http://schemas.microsoft.com/office/drawing/2014/main" val="952576328"/>
                  </a:ext>
                </a:extLst>
              </a:tr>
            </a:tbl>
          </a:graphicData>
        </a:graphic>
      </p:graphicFrame>
    </p:spTree>
    <p:extLst>
      <p:ext uri="{BB962C8B-B14F-4D97-AF65-F5344CB8AC3E}">
        <p14:creationId xmlns:p14="http://schemas.microsoft.com/office/powerpoint/2010/main" val="35326111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740</TotalTime>
  <Words>4229</Words>
  <Application>Microsoft Macintosh PowerPoint</Application>
  <PresentationFormat>Custom</PresentationFormat>
  <Paragraphs>828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Symbol</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Vrey, Elane E</dc:creator>
  <cp:lastModifiedBy>Vrey, Elane E</cp:lastModifiedBy>
  <cp:revision>1</cp:revision>
  <dcterms:created xsi:type="dcterms:W3CDTF">2021-09-07T06:14:45Z</dcterms:created>
  <dcterms:modified xsi:type="dcterms:W3CDTF">2021-09-07T18:35:20Z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27a3850-2850-457c-8efb-fdd5fa4d27d3_Enabled">
    <vt:lpwstr>true</vt:lpwstr>
  </property>
  <property fmtid="{D5CDD505-2E9C-101B-9397-08002B2CF9AE}" pid="3" name="MSIP_Label_027a3850-2850-457c-8efb-fdd5fa4d27d3_SetDate">
    <vt:lpwstr>2021-09-07T06:14:46Z</vt:lpwstr>
  </property>
  <property fmtid="{D5CDD505-2E9C-101B-9397-08002B2CF9AE}" pid="4" name="MSIP_Label_027a3850-2850-457c-8efb-fdd5fa4d27d3_Method">
    <vt:lpwstr>Standard</vt:lpwstr>
  </property>
  <property fmtid="{D5CDD505-2E9C-101B-9397-08002B2CF9AE}" pid="5" name="MSIP_Label_027a3850-2850-457c-8efb-fdd5fa4d27d3_Name">
    <vt:lpwstr>027a3850-2850-457c-8efb-fdd5fa4d27d3</vt:lpwstr>
  </property>
  <property fmtid="{D5CDD505-2E9C-101B-9397-08002B2CF9AE}" pid="6" name="MSIP_Label_027a3850-2850-457c-8efb-fdd5fa4d27d3_SiteId">
    <vt:lpwstr>7369e6ec-faa6-42fa-bc0e-4f332da5b1db</vt:lpwstr>
  </property>
  <property fmtid="{D5CDD505-2E9C-101B-9397-08002B2CF9AE}" pid="7" name="MSIP_Label_027a3850-2850-457c-8efb-fdd5fa4d27d3_ActionId">
    <vt:lpwstr>bdb31ba6-e87c-4643-b638-9d9e22682f8f</vt:lpwstr>
  </property>
  <property fmtid="{D5CDD505-2E9C-101B-9397-08002B2CF9AE}" pid="8" name="MSIP_Label_027a3850-2850-457c-8efb-fdd5fa4d27d3_ContentBits">
    <vt:lpwstr>0</vt:lpwstr>
  </property>
</Properties>
</file>